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27"/>
  </p:notesMasterIdLst>
  <p:sldIdLst>
    <p:sldId id="694" r:id="rId3"/>
    <p:sldId id="681" r:id="rId4"/>
    <p:sldId id="670" r:id="rId5"/>
    <p:sldId id="712" r:id="rId6"/>
    <p:sldId id="711" r:id="rId7"/>
    <p:sldId id="679" r:id="rId8"/>
    <p:sldId id="600" r:id="rId9"/>
    <p:sldId id="666" r:id="rId10"/>
    <p:sldId id="707" r:id="rId11"/>
    <p:sldId id="709" r:id="rId12"/>
    <p:sldId id="671" r:id="rId13"/>
    <p:sldId id="699" r:id="rId14"/>
    <p:sldId id="675" r:id="rId15"/>
    <p:sldId id="697" r:id="rId16"/>
    <p:sldId id="696" r:id="rId17"/>
    <p:sldId id="700" r:id="rId18"/>
    <p:sldId id="701" r:id="rId19"/>
    <p:sldId id="702" r:id="rId20"/>
    <p:sldId id="704" r:id="rId21"/>
    <p:sldId id="710" r:id="rId22"/>
    <p:sldId id="713" r:id="rId23"/>
    <p:sldId id="698" r:id="rId24"/>
    <p:sldId id="706" r:id="rId25"/>
    <p:sldId id="705" r:id="rId26"/>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6CFF21-1E7F-498E-84D8-9B1D1039AD76}">
          <p14:sldIdLst>
            <p14:sldId id="694"/>
            <p14:sldId id="681"/>
            <p14:sldId id="670"/>
            <p14:sldId id="712"/>
            <p14:sldId id="711"/>
            <p14:sldId id="679"/>
            <p14:sldId id="600"/>
            <p14:sldId id="666"/>
            <p14:sldId id="707"/>
            <p14:sldId id="709"/>
            <p14:sldId id="671"/>
            <p14:sldId id="699"/>
            <p14:sldId id="675"/>
            <p14:sldId id="697"/>
            <p14:sldId id="696"/>
            <p14:sldId id="700"/>
            <p14:sldId id="701"/>
            <p14:sldId id="702"/>
            <p14:sldId id="704"/>
            <p14:sldId id="710"/>
            <p14:sldId id="713"/>
            <p14:sldId id="698"/>
            <p14:sldId id="706"/>
            <p14:sldId id="7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win, Latisha MAJ HQDA OTJAG" initials="ILMHO" lastIdx="2" clrIdx="0">
    <p:extLst>
      <p:ext uri="{19B8F6BF-5375-455C-9EA6-DF929625EA0E}">
        <p15:presenceInfo xmlns:p15="http://schemas.microsoft.com/office/powerpoint/2012/main" userId="S-1-5-21-412667653-668731278-4213794525-1329741" providerId="AD"/>
      </p:ext>
    </p:extLst>
  </p:cmAuthor>
  <p:cmAuthor id="2" name="Lancaster, Aaron L MAJ USARMY HQDA OTJAG (USA)" initials="LALMUHO(" lastIdx="2" clrIdx="1">
    <p:extLst>
      <p:ext uri="{19B8F6BF-5375-455C-9EA6-DF929625EA0E}">
        <p15:presenceInfo xmlns:p15="http://schemas.microsoft.com/office/powerpoint/2012/main" userId="S-1-5-21-412667653-668731278-4213794525-870519" providerId="AD"/>
      </p:ext>
    </p:extLst>
  </p:cmAuthor>
  <p:cmAuthor id="3" name="Honeychurch, Ronson P MAJ HQDA OTJAG (US)" initials="HRPMHO(" lastIdx="1" clrIdx="2">
    <p:extLst>
      <p:ext uri="{19B8F6BF-5375-455C-9EA6-DF929625EA0E}">
        <p15:presenceInfo xmlns:p15="http://schemas.microsoft.com/office/powerpoint/2012/main" userId="S-1-5-21-412667653-668731278-4213794525-1740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77356" autoAdjust="0"/>
  </p:normalViewPr>
  <p:slideViewPr>
    <p:cSldViewPr>
      <p:cViewPr varScale="1">
        <p:scale>
          <a:sx n="84" d="100"/>
          <a:sy n="84" d="100"/>
        </p:scale>
        <p:origin x="21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6" d="100"/>
          <a:sy n="86"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39D3A-81BB-4234-91DD-6C834719480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901CF47-1419-432B-A8BC-D26633229D7D}">
      <dgm:prSet phldrT="[Text]"/>
      <dgm:spPr>
        <a:solidFill>
          <a:schemeClr val="accent6"/>
        </a:solidFill>
        <a:ln>
          <a:solidFill>
            <a:schemeClr val="tx1"/>
          </a:solidFill>
        </a:ln>
      </dgm:spPr>
      <dgm:t>
        <a:bodyPr/>
        <a:lstStyle/>
        <a:p>
          <a:r>
            <a:rPr lang="en-US" dirty="0">
              <a:solidFill>
                <a:schemeClr val="tx1"/>
              </a:solidFill>
            </a:rPr>
            <a:t>Pre-Screen</a:t>
          </a:r>
        </a:p>
      </dgm:t>
    </dgm:pt>
    <dgm:pt modelId="{3F4C0244-DBF9-43F1-ABA9-8BEAB748E37A}" type="parTrans" cxnId="{AED02825-275A-4124-8D38-A1706B8E0F39}">
      <dgm:prSet/>
      <dgm:spPr/>
      <dgm:t>
        <a:bodyPr/>
        <a:lstStyle/>
        <a:p>
          <a:endParaRPr lang="en-US"/>
        </a:p>
      </dgm:t>
    </dgm:pt>
    <dgm:pt modelId="{E0CE35E0-6791-4E27-BBB1-1CB5F35438CF}" type="sibTrans" cxnId="{AED02825-275A-4124-8D38-A1706B8E0F39}">
      <dgm:prSet/>
      <dgm:spPr/>
      <dgm:t>
        <a:bodyPr/>
        <a:lstStyle/>
        <a:p>
          <a:endParaRPr lang="en-US"/>
        </a:p>
      </dgm:t>
    </dgm:pt>
    <dgm:pt modelId="{500C58CD-D4B4-414B-ADD5-BAE95D9BD7EE}">
      <dgm:prSet phldrT="[Text]"/>
      <dgm:spPr/>
      <dgm:t>
        <a:bodyPr/>
        <a:lstStyle/>
        <a:p>
          <a:r>
            <a:rPr lang="en-US" dirty="0"/>
            <a:t>C-210</a:t>
          </a:r>
        </a:p>
      </dgm:t>
    </dgm:pt>
    <dgm:pt modelId="{811F53B1-5A3A-496F-A1A8-A7534EB266D2}" type="parTrans" cxnId="{7631CA17-C805-460F-BA55-7915A6595A92}">
      <dgm:prSet/>
      <dgm:spPr/>
      <dgm:t>
        <a:bodyPr/>
        <a:lstStyle/>
        <a:p>
          <a:endParaRPr lang="en-US"/>
        </a:p>
      </dgm:t>
    </dgm:pt>
    <dgm:pt modelId="{3DDC4B36-3BD4-4851-9D39-C06EE696EC62}" type="sibTrans" cxnId="{7631CA17-C805-460F-BA55-7915A6595A92}">
      <dgm:prSet/>
      <dgm:spPr/>
      <dgm:t>
        <a:bodyPr/>
        <a:lstStyle/>
        <a:p>
          <a:endParaRPr lang="en-US"/>
        </a:p>
      </dgm:t>
    </dgm:pt>
    <dgm:pt modelId="{E9ADFA9A-D017-4219-985A-1D0195F5FBA0}">
      <dgm:prSet phldrT="[Text]"/>
      <dgm:spPr/>
      <dgm:t>
        <a:bodyPr/>
        <a:lstStyle/>
        <a:p>
          <a:r>
            <a:rPr lang="en-US" dirty="0"/>
            <a:t>C-120</a:t>
          </a:r>
        </a:p>
      </dgm:t>
    </dgm:pt>
    <dgm:pt modelId="{D95AF7F6-7AD3-4D82-9F04-A61843467A09}" type="parTrans" cxnId="{108FFEEA-901B-49DD-AE93-516718782EC3}">
      <dgm:prSet/>
      <dgm:spPr/>
      <dgm:t>
        <a:bodyPr/>
        <a:lstStyle/>
        <a:p>
          <a:endParaRPr lang="en-US"/>
        </a:p>
      </dgm:t>
    </dgm:pt>
    <dgm:pt modelId="{AC559EAD-B169-4BDA-A883-F1BF0C89E515}" type="sibTrans" cxnId="{108FFEEA-901B-49DD-AE93-516718782EC3}">
      <dgm:prSet/>
      <dgm:spPr/>
      <dgm:t>
        <a:bodyPr/>
        <a:lstStyle/>
        <a:p>
          <a:endParaRPr lang="en-US"/>
        </a:p>
      </dgm:t>
    </dgm:pt>
    <dgm:pt modelId="{A62F452E-207D-41A9-B3ED-BB76F4558C40}">
      <dgm:prSet phldrT="[Text]"/>
      <dgm:spPr/>
      <dgm:t>
        <a:bodyPr/>
        <a:lstStyle/>
        <a:p>
          <a:r>
            <a:rPr lang="en-US" dirty="0"/>
            <a:t>Notice &amp; Response</a:t>
          </a:r>
        </a:p>
      </dgm:t>
    </dgm:pt>
    <dgm:pt modelId="{EDF470E3-3503-469F-83CB-4E52733046E2}" type="parTrans" cxnId="{2DA12686-9F4D-4AD7-97BC-8723806F692B}">
      <dgm:prSet/>
      <dgm:spPr/>
      <dgm:t>
        <a:bodyPr/>
        <a:lstStyle/>
        <a:p>
          <a:endParaRPr lang="en-US"/>
        </a:p>
      </dgm:t>
    </dgm:pt>
    <dgm:pt modelId="{4C9B3967-FA98-4AB6-A78F-7D64E3A39817}" type="sibTrans" cxnId="{2DA12686-9F4D-4AD7-97BC-8723806F692B}">
      <dgm:prSet/>
      <dgm:spPr/>
      <dgm:t>
        <a:bodyPr/>
        <a:lstStyle/>
        <a:p>
          <a:endParaRPr lang="en-US"/>
        </a:p>
      </dgm:t>
    </dgm:pt>
    <dgm:pt modelId="{E5BCB8B4-766A-401E-AE1A-E2810275FCC1}">
      <dgm:prSet phldrT="[Text]"/>
      <dgm:spPr/>
      <dgm:t>
        <a:bodyPr/>
        <a:lstStyle/>
        <a:p>
          <a:r>
            <a:rPr lang="en-US" dirty="0"/>
            <a:t>C-105</a:t>
          </a:r>
        </a:p>
      </dgm:t>
    </dgm:pt>
    <dgm:pt modelId="{69CF5C3D-F5BD-4D36-B69C-D1B2292614B3}" type="parTrans" cxnId="{C475B442-9A83-4A3F-BCCF-D9F52BB10C18}">
      <dgm:prSet/>
      <dgm:spPr/>
      <dgm:t>
        <a:bodyPr/>
        <a:lstStyle/>
        <a:p>
          <a:endParaRPr lang="en-US"/>
        </a:p>
      </dgm:t>
    </dgm:pt>
    <dgm:pt modelId="{2ABEAB8C-473E-4213-9926-53718DA14EDB}" type="sibTrans" cxnId="{C475B442-9A83-4A3F-BCCF-D9F52BB10C18}">
      <dgm:prSet/>
      <dgm:spPr/>
      <dgm:t>
        <a:bodyPr/>
        <a:lstStyle/>
        <a:p>
          <a:endParaRPr lang="en-US"/>
        </a:p>
      </dgm:t>
    </dgm:pt>
    <dgm:pt modelId="{4158FE40-A3E2-498C-AD7A-0FB9080669FF}">
      <dgm:prSet phldrT="[Text]"/>
      <dgm:spPr/>
      <dgm:t>
        <a:bodyPr/>
        <a:lstStyle/>
        <a:p>
          <a:r>
            <a:rPr lang="en-US" dirty="0"/>
            <a:t>C-5</a:t>
          </a:r>
        </a:p>
      </dgm:t>
    </dgm:pt>
    <dgm:pt modelId="{073A8F0B-D381-4B86-B5E7-99BF575060C6}" type="parTrans" cxnId="{9779F068-1B57-494C-BB50-EEABB8EEF0A9}">
      <dgm:prSet/>
      <dgm:spPr/>
      <dgm:t>
        <a:bodyPr/>
        <a:lstStyle/>
        <a:p>
          <a:endParaRPr lang="en-US"/>
        </a:p>
      </dgm:t>
    </dgm:pt>
    <dgm:pt modelId="{AE135AAD-873F-4B0D-B9B6-394B49283059}" type="sibTrans" cxnId="{9779F068-1B57-494C-BB50-EEABB8EEF0A9}">
      <dgm:prSet/>
      <dgm:spPr/>
      <dgm:t>
        <a:bodyPr/>
        <a:lstStyle/>
        <a:p>
          <a:endParaRPr lang="en-US"/>
        </a:p>
      </dgm:t>
    </dgm:pt>
    <dgm:pt modelId="{C543EF70-BC9A-4FAC-A800-F13FB981888C}">
      <dgm:prSet phldrT="[Text]"/>
      <dgm:spPr/>
      <dgm:t>
        <a:bodyPr/>
        <a:lstStyle/>
        <a:p>
          <a:r>
            <a:rPr lang="en-US" dirty="0"/>
            <a:t>Board Execution</a:t>
          </a:r>
        </a:p>
      </dgm:t>
    </dgm:pt>
    <dgm:pt modelId="{A2A94752-289E-43A2-8D7A-F6BDA01A8E7A}" type="parTrans" cxnId="{0055EBE1-AEB2-4C33-8652-CCE1235EE3AC}">
      <dgm:prSet/>
      <dgm:spPr/>
      <dgm:t>
        <a:bodyPr/>
        <a:lstStyle/>
        <a:p>
          <a:endParaRPr lang="en-US"/>
        </a:p>
      </dgm:t>
    </dgm:pt>
    <dgm:pt modelId="{E2C751C1-326D-45D8-9399-94C30DD9F904}" type="sibTrans" cxnId="{0055EBE1-AEB2-4C33-8652-CCE1235EE3AC}">
      <dgm:prSet/>
      <dgm:spPr/>
      <dgm:t>
        <a:bodyPr/>
        <a:lstStyle/>
        <a:p>
          <a:endParaRPr lang="en-US"/>
        </a:p>
      </dgm:t>
    </dgm:pt>
    <dgm:pt modelId="{14F2500D-3D9A-46F3-8C9D-22A79C1662D0}">
      <dgm:prSet phldrT="[Text]"/>
      <dgm:spPr/>
      <dgm:t>
        <a:bodyPr/>
        <a:lstStyle/>
        <a:p>
          <a:r>
            <a:rPr lang="en-US" dirty="0"/>
            <a:t>Convene</a:t>
          </a:r>
        </a:p>
      </dgm:t>
    </dgm:pt>
    <dgm:pt modelId="{DE01C4E2-165B-4DFC-819A-7BC038A18739}" type="parTrans" cxnId="{C3E8EE8E-0692-478E-8249-B6EB344A75F6}">
      <dgm:prSet/>
      <dgm:spPr/>
      <dgm:t>
        <a:bodyPr/>
        <a:lstStyle/>
        <a:p>
          <a:endParaRPr lang="en-US"/>
        </a:p>
      </dgm:t>
    </dgm:pt>
    <dgm:pt modelId="{4F4B9F72-CE31-4614-9707-96CE79228D9B}" type="sibTrans" cxnId="{C3E8EE8E-0692-478E-8249-B6EB344A75F6}">
      <dgm:prSet/>
      <dgm:spPr/>
      <dgm:t>
        <a:bodyPr/>
        <a:lstStyle/>
        <a:p>
          <a:endParaRPr lang="en-US"/>
        </a:p>
      </dgm:t>
    </dgm:pt>
    <dgm:pt modelId="{566AF2FC-7B43-44E6-9E4B-92971B29F65B}">
      <dgm:prSet phldrT="[Text]"/>
      <dgm:spPr/>
      <dgm:t>
        <a:bodyPr/>
        <a:lstStyle/>
        <a:p>
          <a:r>
            <a:rPr lang="en-US" dirty="0"/>
            <a:t>Recess</a:t>
          </a:r>
        </a:p>
      </dgm:t>
    </dgm:pt>
    <dgm:pt modelId="{DACF88D5-D322-49EC-AA90-3C2D949C78C0}" type="parTrans" cxnId="{46776C44-46A7-4C94-AAA9-4427A2BB1C41}">
      <dgm:prSet/>
      <dgm:spPr/>
      <dgm:t>
        <a:bodyPr/>
        <a:lstStyle/>
        <a:p>
          <a:endParaRPr lang="en-US"/>
        </a:p>
      </dgm:t>
    </dgm:pt>
    <dgm:pt modelId="{5D601071-14E2-4A0C-9C0E-9DA936A70A5E}" type="sibTrans" cxnId="{46776C44-46A7-4C94-AAA9-4427A2BB1C41}">
      <dgm:prSet/>
      <dgm:spPr/>
      <dgm:t>
        <a:bodyPr/>
        <a:lstStyle/>
        <a:p>
          <a:endParaRPr lang="en-US"/>
        </a:p>
      </dgm:t>
    </dgm:pt>
    <dgm:pt modelId="{4F0AB414-8C5B-4426-A915-C5CA76F4E846}">
      <dgm:prSet phldrT="[Text]"/>
      <dgm:spPr>
        <a:solidFill>
          <a:schemeClr val="accent6"/>
        </a:solidFill>
        <a:ln>
          <a:solidFill>
            <a:schemeClr val="tx1"/>
          </a:solidFill>
        </a:ln>
      </dgm:spPr>
      <dgm:t>
        <a:bodyPr/>
        <a:lstStyle/>
        <a:p>
          <a:r>
            <a:rPr lang="en-US" dirty="0">
              <a:solidFill>
                <a:schemeClr val="tx1"/>
              </a:solidFill>
            </a:rPr>
            <a:t>Post-Screen</a:t>
          </a:r>
        </a:p>
      </dgm:t>
    </dgm:pt>
    <dgm:pt modelId="{6562F520-A364-4960-9B07-ECB45265548A}" type="parTrans" cxnId="{EA2F14CC-6A35-4A18-9F70-5EE0930C2D19}">
      <dgm:prSet/>
      <dgm:spPr/>
      <dgm:t>
        <a:bodyPr/>
        <a:lstStyle/>
        <a:p>
          <a:endParaRPr lang="en-US"/>
        </a:p>
      </dgm:t>
    </dgm:pt>
    <dgm:pt modelId="{EE0FCACC-52E7-4D2D-AA79-64A3DD6E253A}" type="sibTrans" cxnId="{EA2F14CC-6A35-4A18-9F70-5EE0930C2D19}">
      <dgm:prSet/>
      <dgm:spPr/>
      <dgm:t>
        <a:bodyPr/>
        <a:lstStyle/>
        <a:p>
          <a:endParaRPr lang="en-US"/>
        </a:p>
      </dgm:t>
    </dgm:pt>
    <dgm:pt modelId="{2B8EE321-C312-4F66-B1A2-83EEABF33E0D}">
      <dgm:prSet phldrT="[Text]"/>
      <dgm:spPr/>
      <dgm:t>
        <a:bodyPr/>
        <a:lstStyle/>
        <a:p>
          <a:r>
            <a:rPr lang="en-US" dirty="0"/>
            <a:t>Results</a:t>
          </a:r>
        </a:p>
      </dgm:t>
    </dgm:pt>
    <dgm:pt modelId="{29C74B91-546F-4895-AC1B-6C4824DC404A}" type="parTrans" cxnId="{06FE28E7-03AF-4577-8E78-D9CF5877CEB6}">
      <dgm:prSet/>
      <dgm:spPr/>
      <dgm:t>
        <a:bodyPr/>
        <a:lstStyle/>
        <a:p>
          <a:endParaRPr lang="en-US"/>
        </a:p>
      </dgm:t>
    </dgm:pt>
    <dgm:pt modelId="{36A56FB9-6943-47EA-AE38-1C81127000E3}" type="sibTrans" cxnId="{06FE28E7-03AF-4577-8E78-D9CF5877CEB6}">
      <dgm:prSet/>
      <dgm:spPr/>
      <dgm:t>
        <a:bodyPr/>
        <a:lstStyle/>
        <a:p>
          <a:endParaRPr lang="en-US"/>
        </a:p>
      </dgm:t>
    </dgm:pt>
    <dgm:pt modelId="{6C6B424F-6DC8-4C11-8D15-23D9D1E857E2}">
      <dgm:prSet phldrT="[Text]"/>
      <dgm:spPr/>
      <dgm:t>
        <a:bodyPr/>
        <a:lstStyle/>
        <a:p>
          <a:r>
            <a:rPr lang="en-US" dirty="0"/>
            <a:t>R+20</a:t>
          </a:r>
        </a:p>
      </dgm:t>
    </dgm:pt>
    <dgm:pt modelId="{4B4F9248-E71E-4FDA-94ED-08225EF6F9E0}" type="parTrans" cxnId="{4F95C629-5426-4A01-8A90-29D6B87FFD0C}">
      <dgm:prSet/>
      <dgm:spPr/>
      <dgm:t>
        <a:bodyPr/>
        <a:lstStyle/>
        <a:p>
          <a:endParaRPr lang="en-US"/>
        </a:p>
      </dgm:t>
    </dgm:pt>
    <dgm:pt modelId="{DCD620E9-26BD-4406-993B-B9E9BA5BD82D}" type="sibTrans" cxnId="{4F95C629-5426-4A01-8A90-29D6B87FFD0C}">
      <dgm:prSet/>
      <dgm:spPr/>
      <dgm:t>
        <a:bodyPr/>
        <a:lstStyle/>
        <a:p>
          <a:endParaRPr lang="en-US"/>
        </a:p>
      </dgm:t>
    </dgm:pt>
    <dgm:pt modelId="{B8021719-C3D4-48EA-A0B4-38FF5BE05039}">
      <dgm:prSet phldrT="[Text]"/>
      <dgm:spPr/>
      <dgm:t>
        <a:bodyPr/>
        <a:lstStyle/>
        <a:p>
          <a:r>
            <a:rPr lang="en-US" dirty="0"/>
            <a:t>R+40</a:t>
          </a:r>
        </a:p>
      </dgm:t>
    </dgm:pt>
    <dgm:pt modelId="{5A9F20CB-425C-4FD9-B232-E0DD918078DD}" type="parTrans" cxnId="{08FAF7CD-A250-45CC-AF46-60CA32DC7595}">
      <dgm:prSet/>
      <dgm:spPr/>
      <dgm:t>
        <a:bodyPr/>
        <a:lstStyle/>
        <a:p>
          <a:endParaRPr lang="en-US"/>
        </a:p>
      </dgm:t>
    </dgm:pt>
    <dgm:pt modelId="{E007B078-9B10-4119-AE5B-14BE957A3410}" type="sibTrans" cxnId="{08FAF7CD-A250-45CC-AF46-60CA32DC7595}">
      <dgm:prSet/>
      <dgm:spPr/>
      <dgm:t>
        <a:bodyPr/>
        <a:lstStyle/>
        <a:p>
          <a:endParaRPr lang="en-US"/>
        </a:p>
      </dgm:t>
    </dgm:pt>
    <dgm:pt modelId="{1A2881EB-0B85-4927-9F1B-7C1F06D8A585}">
      <dgm:prSet phldrT="[Text]"/>
      <dgm:spPr/>
      <dgm:t>
        <a:bodyPr/>
        <a:lstStyle/>
        <a:p>
          <a:r>
            <a:rPr lang="en-US" dirty="0"/>
            <a:t>Scrolled</a:t>
          </a:r>
        </a:p>
      </dgm:t>
    </dgm:pt>
    <dgm:pt modelId="{0782BB66-9B34-4CD9-BD67-A23BADE605E3}" type="parTrans" cxnId="{A3ED086D-44B1-4F04-B198-68777BC9CA18}">
      <dgm:prSet/>
      <dgm:spPr/>
      <dgm:t>
        <a:bodyPr/>
        <a:lstStyle/>
        <a:p>
          <a:endParaRPr lang="en-US"/>
        </a:p>
      </dgm:t>
    </dgm:pt>
    <dgm:pt modelId="{C4254352-B21F-4C3E-AAF6-1D8121201494}" type="sibTrans" cxnId="{A3ED086D-44B1-4F04-B198-68777BC9CA18}">
      <dgm:prSet/>
      <dgm:spPr/>
      <dgm:t>
        <a:bodyPr/>
        <a:lstStyle/>
        <a:p>
          <a:endParaRPr lang="en-US"/>
        </a:p>
      </dgm:t>
    </dgm:pt>
    <dgm:pt modelId="{0C03E2E7-ACEF-48E1-9DC6-ADEBFAC7B243}">
      <dgm:prSet phldrT="[Text]"/>
      <dgm:spPr/>
      <dgm:t>
        <a:bodyPr/>
        <a:lstStyle/>
        <a:p>
          <a:r>
            <a:rPr lang="en-US" dirty="0"/>
            <a:t>SSRB (S)</a:t>
          </a:r>
        </a:p>
      </dgm:t>
    </dgm:pt>
    <dgm:pt modelId="{6ABD8A72-5023-449E-A9E0-55E924004615}" type="parTrans" cxnId="{693C655F-B2EB-4CC2-93B7-2F6E71B30D9B}">
      <dgm:prSet/>
      <dgm:spPr/>
      <dgm:t>
        <a:bodyPr/>
        <a:lstStyle/>
        <a:p>
          <a:endParaRPr lang="en-US"/>
        </a:p>
      </dgm:t>
    </dgm:pt>
    <dgm:pt modelId="{ABB3D746-BB4E-4803-A2B5-84D5BD3FC114}" type="sibTrans" cxnId="{693C655F-B2EB-4CC2-93B7-2F6E71B30D9B}">
      <dgm:prSet/>
      <dgm:spPr/>
      <dgm:t>
        <a:bodyPr/>
        <a:lstStyle/>
        <a:p>
          <a:endParaRPr lang="en-US"/>
        </a:p>
      </dgm:t>
    </dgm:pt>
    <dgm:pt modelId="{E53BD859-5E4C-4571-9863-44BA37071683}">
      <dgm:prSet phldrT="[Text]"/>
      <dgm:spPr/>
      <dgm:t>
        <a:bodyPr/>
        <a:lstStyle/>
        <a:p>
          <a:r>
            <a:rPr lang="en-US" dirty="0"/>
            <a:t>SSRB (P)</a:t>
          </a:r>
        </a:p>
      </dgm:t>
    </dgm:pt>
    <dgm:pt modelId="{188AF65A-991E-44E8-AE5D-CE650F6547FF}" type="parTrans" cxnId="{614090CA-D14A-48DE-AC91-C1BB8B51AC5A}">
      <dgm:prSet/>
      <dgm:spPr/>
      <dgm:t>
        <a:bodyPr/>
        <a:lstStyle/>
        <a:p>
          <a:endParaRPr lang="en-US"/>
        </a:p>
      </dgm:t>
    </dgm:pt>
    <dgm:pt modelId="{08A7061E-AE72-4730-BD13-CEED463FAC42}" type="sibTrans" cxnId="{614090CA-D14A-48DE-AC91-C1BB8B51AC5A}">
      <dgm:prSet/>
      <dgm:spPr/>
      <dgm:t>
        <a:bodyPr/>
        <a:lstStyle/>
        <a:p>
          <a:endParaRPr lang="en-US"/>
        </a:p>
      </dgm:t>
    </dgm:pt>
    <dgm:pt modelId="{BBD124D2-6450-4E71-B481-D4081AC4FE31}">
      <dgm:prSet phldrT="[Text]"/>
      <dgm:spPr/>
      <dgm:t>
        <a:bodyPr/>
        <a:lstStyle/>
        <a:p>
          <a:r>
            <a:rPr lang="en-US" dirty="0"/>
            <a:t>PRB</a:t>
          </a:r>
        </a:p>
      </dgm:t>
    </dgm:pt>
    <dgm:pt modelId="{009F04C4-2AAC-41F5-B09B-D1989AB9C825}" type="parTrans" cxnId="{56919C06-974D-4759-BDCD-C2C77AA8BF91}">
      <dgm:prSet/>
      <dgm:spPr/>
      <dgm:t>
        <a:bodyPr/>
        <a:lstStyle/>
        <a:p>
          <a:endParaRPr lang="en-US"/>
        </a:p>
      </dgm:t>
    </dgm:pt>
    <dgm:pt modelId="{17386411-E433-414D-BF38-EAD662E4FAA0}" type="sibTrans" cxnId="{56919C06-974D-4759-BDCD-C2C77AA8BF91}">
      <dgm:prSet/>
      <dgm:spPr/>
      <dgm:t>
        <a:bodyPr/>
        <a:lstStyle/>
        <a:p>
          <a:endParaRPr lang="en-US"/>
        </a:p>
      </dgm:t>
    </dgm:pt>
    <dgm:pt modelId="{285A9A80-5764-42FF-8B1E-D57B18B6F370}">
      <dgm:prSet phldrT="[Text]"/>
      <dgm:spPr/>
      <dgm:t>
        <a:bodyPr/>
        <a:lstStyle/>
        <a:p>
          <a:r>
            <a:rPr lang="en-US" dirty="0"/>
            <a:t>Withheld</a:t>
          </a:r>
        </a:p>
      </dgm:t>
    </dgm:pt>
    <dgm:pt modelId="{32B7F5A1-8616-4440-BF78-48614C429010}" type="parTrans" cxnId="{57017174-6C13-4144-886F-9C25007E55B0}">
      <dgm:prSet/>
      <dgm:spPr/>
      <dgm:t>
        <a:bodyPr/>
        <a:lstStyle/>
        <a:p>
          <a:endParaRPr lang="en-US"/>
        </a:p>
      </dgm:t>
    </dgm:pt>
    <dgm:pt modelId="{8A71CFE0-8C2E-499A-ABAA-6852EC6EE6B7}" type="sibTrans" cxnId="{57017174-6C13-4144-886F-9C25007E55B0}">
      <dgm:prSet/>
      <dgm:spPr/>
      <dgm:t>
        <a:bodyPr/>
        <a:lstStyle/>
        <a:p>
          <a:endParaRPr lang="en-US"/>
        </a:p>
      </dgm:t>
    </dgm:pt>
    <dgm:pt modelId="{C787529E-AADC-4904-9DEA-A70F6EC8AAB5}" type="pres">
      <dgm:prSet presAssocID="{20C39D3A-81BB-4234-91DD-6C834719480D}" presName="theList" presStyleCnt="0">
        <dgm:presLayoutVars>
          <dgm:dir/>
          <dgm:animLvl val="lvl"/>
          <dgm:resizeHandles val="exact"/>
        </dgm:presLayoutVars>
      </dgm:prSet>
      <dgm:spPr/>
    </dgm:pt>
    <dgm:pt modelId="{581C8B5C-0E78-4528-80C6-0D6684892F66}" type="pres">
      <dgm:prSet presAssocID="{B901CF47-1419-432B-A8BC-D26633229D7D}" presName="compNode" presStyleCnt="0"/>
      <dgm:spPr/>
    </dgm:pt>
    <dgm:pt modelId="{2A99CEA5-F9BF-4539-97CB-574A91718BB0}" type="pres">
      <dgm:prSet presAssocID="{B901CF47-1419-432B-A8BC-D26633229D7D}" presName="noGeometry" presStyleCnt="0"/>
      <dgm:spPr/>
    </dgm:pt>
    <dgm:pt modelId="{E9029BFB-9ED0-4283-88C9-1F92D8A96AA7}" type="pres">
      <dgm:prSet presAssocID="{B901CF47-1419-432B-A8BC-D26633229D7D}" presName="childTextVisible" presStyleLbl="bgAccFollowNode1" presStyleIdx="0" presStyleCnt="5">
        <dgm:presLayoutVars>
          <dgm:bulletEnabled val="1"/>
        </dgm:presLayoutVars>
      </dgm:prSet>
      <dgm:spPr/>
    </dgm:pt>
    <dgm:pt modelId="{120E3D3E-82B7-40B6-BDBC-233829B3B511}" type="pres">
      <dgm:prSet presAssocID="{B901CF47-1419-432B-A8BC-D26633229D7D}" presName="childTextHidden" presStyleLbl="bgAccFollowNode1" presStyleIdx="0" presStyleCnt="5"/>
      <dgm:spPr/>
    </dgm:pt>
    <dgm:pt modelId="{081883F9-50B1-4134-BBC0-A95E1632822B}" type="pres">
      <dgm:prSet presAssocID="{B901CF47-1419-432B-A8BC-D26633229D7D}" presName="parentText" presStyleLbl="node1" presStyleIdx="0" presStyleCnt="5">
        <dgm:presLayoutVars>
          <dgm:chMax val="1"/>
          <dgm:bulletEnabled val="1"/>
        </dgm:presLayoutVars>
      </dgm:prSet>
      <dgm:spPr/>
    </dgm:pt>
    <dgm:pt modelId="{AD8B4321-68A4-4705-A9C2-97F05ABD00F7}" type="pres">
      <dgm:prSet presAssocID="{B901CF47-1419-432B-A8BC-D26633229D7D}" presName="aSpace" presStyleCnt="0"/>
      <dgm:spPr/>
    </dgm:pt>
    <dgm:pt modelId="{773D7887-594E-4B69-A6D5-12C866822F3B}" type="pres">
      <dgm:prSet presAssocID="{A62F452E-207D-41A9-B3ED-BB76F4558C40}" presName="compNode" presStyleCnt="0"/>
      <dgm:spPr/>
    </dgm:pt>
    <dgm:pt modelId="{B13AF054-1254-49C8-B54C-1A14149253D9}" type="pres">
      <dgm:prSet presAssocID="{A62F452E-207D-41A9-B3ED-BB76F4558C40}" presName="noGeometry" presStyleCnt="0"/>
      <dgm:spPr/>
    </dgm:pt>
    <dgm:pt modelId="{25B5EF4E-BD1F-45E9-BE2D-6D4FFE8F8E71}" type="pres">
      <dgm:prSet presAssocID="{A62F452E-207D-41A9-B3ED-BB76F4558C40}" presName="childTextVisible" presStyleLbl="bgAccFollowNode1" presStyleIdx="1" presStyleCnt="5">
        <dgm:presLayoutVars>
          <dgm:bulletEnabled val="1"/>
        </dgm:presLayoutVars>
      </dgm:prSet>
      <dgm:spPr/>
    </dgm:pt>
    <dgm:pt modelId="{6007A040-DDF9-4181-A17E-86676AB98055}" type="pres">
      <dgm:prSet presAssocID="{A62F452E-207D-41A9-B3ED-BB76F4558C40}" presName="childTextHidden" presStyleLbl="bgAccFollowNode1" presStyleIdx="1" presStyleCnt="5"/>
      <dgm:spPr/>
    </dgm:pt>
    <dgm:pt modelId="{DF164D7C-2990-42E2-83AF-F89BB86F1DA3}" type="pres">
      <dgm:prSet presAssocID="{A62F452E-207D-41A9-B3ED-BB76F4558C40}" presName="parentText" presStyleLbl="node1" presStyleIdx="1" presStyleCnt="5">
        <dgm:presLayoutVars>
          <dgm:chMax val="1"/>
          <dgm:bulletEnabled val="1"/>
        </dgm:presLayoutVars>
      </dgm:prSet>
      <dgm:spPr/>
    </dgm:pt>
    <dgm:pt modelId="{02A9F1D9-79D2-4863-8CA1-4037EF4C3703}" type="pres">
      <dgm:prSet presAssocID="{A62F452E-207D-41A9-B3ED-BB76F4558C40}" presName="aSpace" presStyleCnt="0"/>
      <dgm:spPr/>
    </dgm:pt>
    <dgm:pt modelId="{4F38FA8D-65CA-4BEB-8906-8EC976035BCF}" type="pres">
      <dgm:prSet presAssocID="{C543EF70-BC9A-4FAC-A800-F13FB981888C}" presName="compNode" presStyleCnt="0"/>
      <dgm:spPr/>
    </dgm:pt>
    <dgm:pt modelId="{FFD6A437-57E2-4AEA-977C-28CE770CC4BB}" type="pres">
      <dgm:prSet presAssocID="{C543EF70-BC9A-4FAC-A800-F13FB981888C}" presName="noGeometry" presStyleCnt="0"/>
      <dgm:spPr/>
    </dgm:pt>
    <dgm:pt modelId="{F2CA727E-7D38-4151-823C-608C0B93208F}" type="pres">
      <dgm:prSet presAssocID="{C543EF70-BC9A-4FAC-A800-F13FB981888C}" presName="childTextVisible" presStyleLbl="bgAccFollowNode1" presStyleIdx="2" presStyleCnt="5">
        <dgm:presLayoutVars>
          <dgm:bulletEnabled val="1"/>
        </dgm:presLayoutVars>
      </dgm:prSet>
      <dgm:spPr/>
    </dgm:pt>
    <dgm:pt modelId="{0F2FE588-8EA2-47E1-9345-89D58F9239DA}" type="pres">
      <dgm:prSet presAssocID="{C543EF70-BC9A-4FAC-A800-F13FB981888C}" presName="childTextHidden" presStyleLbl="bgAccFollowNode1" presStyleIdx="2" presStyleCnt="5"/>
      <dgm:spPr/>
    </dgm:pt>
    <dgm:pt modelId="{6E9109A3-608A-421B-95A0-23F9B382335E}" type="pres">
      <dgm:prSet presAssocID="{C543EF70-BC9A-4FAC-A800-F13FB981888C}" presName="parentText" presStyleLbl="node1" presStyleIdx="2" presStyleCnt="5">
        <dgm:presLayoutVars>
          <dgm:chMax val="1"/>
          <dgm:bulletEnabled val="1"/>
        </dgm:presLayoutVars>
      </dgm:prSet>
      <dgm:spPr/>
    </dgm:pt>
    <dgm:pt modelId="{BBBE028B-C2BA-42AF-8F18-055705F30B17}" type="pres">
      <dgm:prSet presAssocID="{C543EF70-BC9A-4FAC-A800-F13FB981888C}" presName="aSpace" presStyleCnt="0"/>
      <dgm:spPr/>
    </dgm:pt>
    <dgm:pt modelId="{E42BC15C-808F-4516-A085-3F4D694039C0}" type="pres">
      <dgm:prSet presAssocID="{4F0AB414-8C5B-4426-A915-C5CA76F4E846}" presName="compNode" presStyleCnt="0"/>
      <dgm:spPr/>
    </dgm:pt>
    <dgm:pt modelId="{A2AA5D96-32E3-4E5D-905D-B8E90E816532}" type="pres">
      <dgm:prSet presAssocID="{4F0AB414-8C5B-4426-A915-C5CA76F4E846}" presName="noGeometry" presStyleCnt="0"/>
      <dgm:spPr/>
    </dgm:pt>
    <dgm:pt modelId="{FBB3A211-39B9-4B54-9AF3-C63D3DFD733D}" type="pres">
      <dgm:prSet presAssocID="{4F0AB414-8C5B-4426-A915-C5CA76F4E846}" presName="childTextVisible" presStyleLbl="bgAccFollowNode1" presStyleIdx="3" presStyleCnt="5" custLinFactNeighborX="4702">
        <dgm:presLayoutVars>
          <dgm:bulletEnabled val="1"/>
        </dgm:presLayoutVars>
      </dgm:prSet>
      <dgm:spPr/>
    </dgm:pt>
    <dgm:pt modelId="{CA086448-1A33-4A67-B9CA-4242F3982E36}" type="pres">
      <dgm:prSet presAssocID="{4F0AB414-8C5B-4426-A915-C5CA76F4E846}" presName="childTextHidden" presStyleLbl="bgAccFollowNode1" presStyleIdx="3" presStyleCnt="5"/>
      <dgm:spPr/>
    </dgm:pt>
    <dgm:pt modelId="{1C18184E-13C0-4425-A42D-3C5157D3F973}" type="pres">
      <dgm:prSet presAssocID="{4F0AB414-8C5B-4426-A915-C5CA76F4E846}" presName="parentText" presStyleLbl="node1" presStyleIdx="3" presStyleCnt="5" custScaleX="116192" custScaleY="106399">
        <dgm:presLayoutVars>
          <dgm:chMax val="1"/>
          <dgm:bulletEnabled val="1"/>
        </dgm:presLayoutVars>
      </dgm:prSet>
      <dgm:spPr/>
    </dgm:pt>
    <dgm:pt modelId="{A5346430-1D34-46A8-BE17-7848D7EF48BC}" type="pres">
      <dgm:prSet presAssocID="{4F0AB414-8C5B-4426-A915-C5CA76F4E846}" presName="aSpace" presStyleCnt="0"/>
      <dgm:spPr/>
    </dgm:pt>
    <dgm:pt modelId="{4B4340AB-FDB1-4169-9719-EDF0C2CF5DED}" type="pres">
      <dgm:prSet presAssocID="{2B8EE321-C312-4F66-B1A2-83EEABF33E0D}" presName="compNode" presStyleCnt="0"/>
      <dgm:spPr/>
    </dgm:pt>
    <dgm:pt modelId="{7D86F4D1-B1E3-43D4-81BE-09A608BA24D1}" type="pres">
      <dgm:prSet presAssocID="{2B8EE321-C312-4F66-B1A2-83EEABF33E0D}" presName="noGeometry" presStyleCnt="0"/>
      <dgm:spPr/>
    </dgm:pt>
    <dgm:pt modelId="{E60263CC-2CB2-475F-8E7B-C8498819CB41}" type="pres">
      <dgm:prSet presAssocID="{2B8EE321-C312-4F66-B1A2-83EEABF33E0D}" presName="childTextVisible" presStyleLbl="bgAccFollowNode1" presStyleIdx="4" presStyleCnt="5">
        <dgm:presLayoutVars>
          <dgm:bulletEnabled val="1"/>
        </dgm:presLayoutVars>
      </dgm:prSet>
      <dgm:spPr/>
    </dgm:pt>
    <dgm:pt modelId="{70DF68C1-32C9-4D4D-932E-674EF5F98A8D}" type="pres">
      <dgm:prSet presAssocID="{2B8EE321-C312-4F66-B1A2-83EEABF33E0D}" presName="childTextHidden" presStyleLbl="bgAccFollowNode1" presStyleIdx="4" presStyleCnt="5"/>
      <dgm:spPr/>
    </dgm:pt>
    <dgm:pt modelId="{4BA18AB8-E338-4C43-9C5F-2C40DF1F35CF}" type="pres">
      <dgm:prSet presAssocID="{2B8EE321-C312-4F66-B1A2-83EEABF33E0D}" presName="parentText" presStyleLbl="node1" presStyleIdx="4" presStyleCnt="5">
        <dgm:presLayoutVars>
          <dgm:chMax val="1"/>
          <dgm:bulletEnabled val="1"/>
        </dgm:presLayoutVars>
      </dgm:prSet>
      <dgm:spPr/>
    </dgm:pt>
  </dgm:ptLst>
  <dgm:cxnLst>
    <dgm:cxn modelId="{56919C06-974D-4759-BDCD-C2C77AA8BF91}" srcId="{2B8EE321-C312-4F66-B1A2-83EEABF33E0D}" destId="{BBD124D2-6450-4E71-B481-D4081AC4FE31}" srcOrd="4" destOrd="0" parTransId="{009F04C4-2AAC-41F5-B09B-D1989AB9C825}" sibTransId="{17386411-E433-414D-BF38-EAD662E4FAA0}"/>
    <dgm:cxn modelId="{4EB90008-D746-489A-96EA-ABA5B7CBC55E}" type="presOf" srcId="{4158FE40-A3E2-498C-AD7A-0FB9080669FF}" destId="{25B5EF4E-BD1F-45E9-BE2D-6D4FFE8F8E71}" srcOrd="0" destOrd="1" presId="urn:microsoft.com/office/officeart/2005/8/layout/hProcess6"/>
    <dgm:cxn modelId="{2852A415-89C2-4D6F-89C9-70402E61E947}" type="presOf" srcId="{E5BCB8B4-766A-401E-AE1A-E2810275FCC1}" destId="{25B5EF4E-BD1F-45E9-BE2D-6D4FFE8F8E71}" srcOrd="0" destOrd="0" presId="urn:microsoft.com/office/officeart/2005/8/layout/hProcess6"/>
    <dgm:cxn modelId="{8A6EE516-9075-4BEB-A3AE-612F8DF8E046}" type="presOf" srcId="{E53BD859-5E4C-4571-9863-44BA37071683}" destId="{E60263CC-2CB2-475F-8E7B-C8498819CB41}" srcOrd="0" destOrd="3" presId="urn:microsoft.com/office/officeart/2005/8/layout/hProcess6"/>
    <dgm:cxn modelId="{7631CA17-C805-460F-BA55-7915A6595A92}" srcId="{B901CF47-1419-432B-A8BC-D26633229D7D}" destId="{500C58CD-D4B4-414B-ADD5-BAE95D9BD7EE}" srcOrd="0" destOrd="0" parTransId="{811F53B1-5A3A-496F-A1A8-A7534EB266D2}" sibTransId="{3DDC4B36-3BD4-4851-9D39-C06EE696EC62}"/>
    <dgm:cxn modelId="{A1A6041F-BAFE-4058-8AAA-8D965FBB25C2}" type="presOf" srcId="{1A2881EB-0B85-4927-9F1B-7C1F06D8A585}" destId="{E60263CC-2CB2-475F-8E7B-C8498819CB41}" srcOrd="0" destOrd="0" presId="urn:microsoft.com/office/officeart/2005/8/layout/hProcess6"/>
    <dgm:cxn modelId="{AED02825-275A-4124-8D38-A1706B8E0F39}" srcId="{20C39D3A-81BB-4234-91DD-6C834719480D}" destId="{B901CF47-1419-432B-A8BC-D26633229D7D}" srcOrd="0" destOrd="0" parTransId="{3F4C0244-DBF9-43F1-ABA9-8BEAB748E37A}" sibTransId="{E0CE35E0-6791-4E27-BBB1-1CB5F35438CF}"/>
    <dgm:cxn modelId="{C2481626-6EC6-48C3-B744-D577407C4AB4}" type="presOf" srcId="{14F2500D-3D9A-46F3-8C9D-22A79C1662D0}" destId="{0F2FE588-8EA2-47E1-9345-89D58F9239DA}" srcOrd="1" destOrd="0" presId="urn:microsoft.com/office/officeart/2005/8/layout/hProcess6"/>
    <dgm:cxn modelId="{4F95C629-5426-4A01-8A90-29D6B87FFD0C}" srcId="{4F0AB414-8C5B-4426-A915-C5CA76F4E846}" destId="{6C6B424F-6DC8-4C11-8D15-23D9D1E857E2}" srcOrd="0" destOrd="0" parTransId="{4B4F9248-E71E-4FDA-94ED-08225EF6F9E0}" sibTransId="{DCD620E9-26BD-4406-993B-B9E9BA5BD82D}"/>
    <dgm:cxn modelId="{54128A39-1526-42F8-A932-2EBE88A0F71E}" type="presOf" srcId="{E53BD859-5E4C-4571-9863-44BA37071683}" destId="{70DF68C1-32C9-4D4D-932E-674EF5F98A8D}" srcOrd="1" destOrd="3" presId="urn:microsoft.com/office/officeart/2005/8/layout/hProcess6"/>
    <dgm:cxn modelId="{C9F99F40-5070-479B-B528-BAC76A3518BD}" type="presOf" srcId="{4F0AB414-8C5B-4426-A915-C5CA76F4E846}" destId="{1C18184E-13C0-4425-A42D-3C5157D3F973}" srcOrd="0" destOrd="0" presId="urn:microsoft.com/office/officeart/2005/8/layout/hProcess6"/>
    <dgm:cxn modelId="{693C655F-B2EB-4CC2-93B7-2F6E71B30D9B}" srcId="{2B8EE321-C312-4F66-B1A2-83EEABF33E0D}" destId="{0C03E2E7-ACEF-48E1-9DC6-ADEBFAC7B243}" srcOrd="2" destOrd="0" parTransId="{6ABD8A72-5023-449E-A9E0-55E924004615}" sibTransId="{ABB3D746-BB4E-4803-A2B5-84D5BD3FC114}"/>
    <dgm:cxn modelId="{C475B442-9A83-4A3F-BCCF-D9F52BB10C18}" srcId="{A62F452E-207D-41A9-B3ED-BB76F4558C40}" destId="{E5BCB8B4-766A-401E-AE1A-E2810275FCC1}" srcOrd="0" destOrd="0" parTransId="{69CF5C3D-F5BD-4D36-B69C-D1B2292614B3}" sibTransId="{2ABEAB8C-473E-4213-9926-53718DA14EDB}"/>
    <dgm:cxn modelId="{46776C44-46A7-4C94-AAA9-4427A2BB1C41}" srcId="{C543EF70-BC9A-4FAC-A800-F13FB981888C}" destId="{566AF2FC-7B43-44E6-9E4B-92971B29F65B}" srcOrd="1" destOrd="0" parTransId="{DACF88D5-D322-49EC-AA90-3C2D949C78C0}" sibTransId="{5D601071-14E2-4A0C-9C0E-9DA936A70A5E}"/>
    <dgm:cxn modelId="{63868847-0172-492D-B52F-564B1BB0B64C}" type="presOf" srcId="{0C03E2E7-ACEF-48E1-9DC6-ADEBFAC7B243}" destId="{70DF68C1-32C9-4D4D-932E-674EF5F98A8D}" srcOrd="1" destOrd="2" presId="urn:microsoft.com/office/officeart/2005/8/layout/hProcess6"/>
    <dgm:cxn modelId="{9779F068-1B57-494C-BB50-EEABB8EEF0A9}" srcId="{A62F452E-207D-41A9-B3ED-BB76F4558C40}" destId="{4158FE40-A3E2-498C-AD7A-0FB9080669FF}" srcOrd="1" destOrd="0" parTransId="{073A8F0B-D381-4B86-B5E7-99BF575060C6}" sibTransId="{AE135AAD-873F-4B0D-B9B6-394B49283059}"/>
    <dgm:cxn modelId="{618ED069-DFAC-48F8-945D-487177F4E4D0}" type="presOf" srcId="{285A9A80-5764-42FF-8B1E-D57B18B6F370}" destId="{E60263CC-2CB2-475F-8E7B-C8498819CB41}" srcOrd="0" destOrd="1" presId="urn:microsoft.com/office/officeart/2005/8/layout/hProcess6"/>
    <dgm:cxn modelId="{16C7A64A-9C19-4CF9-B18B-FF0EC2BDB9D7}" type="presOf" srcId="{500C58CD-D4B4-414B-ADD5-BAE95D9BD7EE}" destId="{120E3D3E-82B7-40B6-BDBC-233829B3B511}" srcOrd="1" destOrd="0" presId="urn:microsoft.com/office/officeart/2005/8/layout/hProcess6"/>
    <dgm:cxn modelId="{A3ED086D-44B1-4F04-B198-68777BC9CA18}" srcId="{2B8EE321-C312-4F66-B1A2-83EEABF33E0D}" destId="{1A2881EB-0B85-4927-9F1B-7C1F06D8A585}" srcOrd="0" destOrd="0" parTransId="{0782BB66-9B34-4CD9-BD67-A23BADE605E3}" sibTransId="{C4254352-B21F-4C3E-AAF6-1D8121201494}"/>
    <dgm:cxn modelId="{2DF1E24F-52F4-4437-983B-86DDFB4269FD}" type="presOf" srcId="{2B8EE321-C312-4F66-B1A2-83EEABF33E0D}" destId="{4BA18AB8-E338-4C43-9C5F-2C40DF1F35CF}" srcOrd="0" destOrd="0" presId="urn:microsoft.com/office/officeart/2005/8/layout/hProcess6"/>
    <dgm:cxn modelId="{BAF02B50-8AB6-4F26-95C5-35046FB3B415}" type="presOf" srcId="{E9ADFA9A-D017-4219-985A-1D0195F5FBA0}" destId="{120E3D3E-82B7-40B6-BDBC-233829B3B511}" srcOrd="1" destOrd="1" presId="urn:microsoft.com/office/officeart/2005/8/layout/hProcess6"/>
    <dgm:cxn modelId="{57017174-6C13-4144-886F-9C25007E55B0}" srcId="{2B8EE321-C312-4F66-B1A2-83EEABF33E0D}" destId="{285A9A80-5764-42FF-8B1E-D57B18B6F370}" srcOrd="1" destOrd="0" parTransId="{32B7F5A1-8616-4440-BF78-48614C429010}" sibTransId="{8A71CFE0-8C2E-499A-ABAA-6852EC6EE6B7}"/>
    <dgm:cxn modelId="{353DC675-7FAD-4AA5-A303-83BF3B1CF9BE}" type="presOf" srcId="{1A2881EB-0B85-4927-9F1B-7C1F06D8A585}" destId="{70DF68C1-32C9-4D4D-932E-674EF5F98A8D}" srcOrd="1" destOrd="0" presId="urn:microsoft.com/office/officeart/2005/8/layout/hProcess6"/>
    <dgm:cxn modelId="{84E9AC77-C4D6-4CE9-A963-435CD33A0AFE}" type="presOf" srcId="{C543EF70-BC9A-4FAC-A800-F13FB981888C}" destId="{6E9109A3-608A-421B-95A0-23F9B382335E}" srcOrd="0" destOrd="0" presId="urn:microsoft.com/office/officeart/2005/8/layout/hProcess6"/>
    <dgm:cxn modelId="{3C63E457-B8B9-4E95-AA47-E0A3462AA52D}" type="presOf" srcId="{E5BCB8B4-766A-401E-AE1A-E2810275FCC1}" destId="{6007A040-DDF9-4181-A17E-86676AB98055}" srcOrd="1" destOrd="0" presId="urn:microsoft.com/office/officeart/2005/8/layout/hProcess6"/>
    <dgm:cxn modelId="{2DA12686-9F4D-4AD7-97BC-8723806F692B}" srcId="{20C39D3A-81BB-4234-91DD-6C834719480D}" destId="{A62F452E-207D-41A9-B3ED-BB76F4558C40}" srcOrd="1" destOrd="0" parTransId="{EDF470E3-3503-469F-83CB-4E52733046E2}" sibTransId="{4C9B3967-FA98-4AB6-A78F-7D64E3A39817}"/>
    <dgm:cxn modelId="{C3E8EE8E-0692-478E-8249-B6EB344A75F6}" srcId="{C543EF70-BC9A-4FAC-A800-F13FB981888C}" destId="{14F2500D-3D9A-46F3-8C9D-22A79C1662D0}" srcOrd="0" destOrd="0" parTransId="{DE01C4E2-165B-4DFC-819A-7BC038A18739}" sibTransId="{4F4B9F72-CE31-4614-9707-96CE79228D9B}"/>
    <dgm:cxn modelId="{38ED248F-1D40-4F93-8A4F-18E5BCD40FE9}" type="presOf" srcId="{566AF2FC-7B43-44E6-9E4B-92971B29F65B}" destId="{F2CA727E-7D38-4151-823C-608C0B93208F}" srcOrd="0" destOrd="1" presId="urn:microsoft.com/office/officeart/2005/8/layout/hProcess6"/>
    <dgm:cxn modelId="{E4D74A93-491C-4724-BADD-F8933E025E35}" type="presOf" srcId="{285A9A80-5764-42FF-8B1E-D57B18B6F370}" destId="{70DF68C1-32C9-4D4D-932E-674EF5F98A8D}" srcOrd="1" destOrd="1" presId="urn:microsoft.com/office/officeart/2005/8/layout/hProcess6"/>
    <dgm:cxn modelId="{1BEDD796-E695-4EA5-9577-34F7B4B887B3}" type="presOf" srcId="{20C39D3A-81BB-4234-91DD-6C834719480D}" destId="{C787529E-AADC-4904-9DEA-A70F6EC8AAB5}" srcOrd="0" destOrd="0" presId="urn:microsoft.com/office/officeart/2005/8/layout/hProcess6"/>
    <dgm:cxn modelId="{FF3ED5BF-C5BF-4EEB-8620-0094EBEF5796}" type="presOf" srcId="{6C6B424F-6DC8-4C11-8D15-23D9D1E857E2}" destId="{FBB3A211-39B9-4B54-9AF3-C63D3DFD733D}" srcOrd="0" destOrd="0" presId="urn:microsoft.com/office/officeart/2005/8/layout/hProcess6"/>
    <dgm:cxn modelId="{B961ABC9-A26E-40A2-8D89-174B9432C7DA}" type="presOf" srcId="{4158FE40-A3E2-498C-AD7A-0FB9080669FF}" destId="{6007A040-DDF9-4181-A17E-86676AB98055}" srcOrd="1" destOrd="1" presId="urn:microsoft.com/office/officeart/2005/8/layout/hProcess6"/>
    <dgm:cxn modelId="{614090CA-D14A-48DE-AC91-C1BB8B51AC5A}" srcId="{2B8EE321-C312-4F66-B1A2-83EEABF33E0D}" destId="{E53BD859-5E4C-4571-9863-44BA37071683}" srcOrd="3" destOrd="0" parTransId="{188AF65A-991E-44E8-AE5D-CE650F6547FF}" sibTransId="{08A7061E-AE72-4730-BD13-CEED463FAC42}"/>
    <dgm:cxn modelId="{DD6225CB-F72B-4CB7-B517-8919584AE82B}" type="presOf" srcId="{BBD124D2-6450-4E71-B481-D4081AC4FE31}" destId="{E60263CC-2CB2-475F-8E7B-C8498819CB41}" srcOrd="0" destOrd="4" presId="urn:microsoft.com/office/officeart/2005/8/layout/hProcess6"/>
    <dgm:cxn modelId="{EA2F14CC-6A35-4A18-9F70-5EE0930C2D19}" srcId="{20C39D3A-81BB-4234-91DD-6C834719480D}" destId="{4F0AB414-8C5B-4426-A915-C5CA76F4E846}" srcOrd="3" destOrd="0" parTransId="{6562F520-A364-4960-9B07-ECB45265548A}" sibTransId="{EE0FCACC-52E7-4D2D-AA79-64A3DD6E253A}"/>
    <dgm:cxn modelId="{621C1DCC-2808-495E-A09D-3B536BAB5616}" type="presOf" srcId="{B901CF47-1419-432B-A8BC-D26633229D7D}" destId="{081883F9-50B1-4134-BBC0-A95E1632822B}" srcOrd="0" destOrd="0" presId="urn:microsoft.com/office/officeart/2005/8/layout/hProcess6"/>
    <dgm:cxn modelId="{08FAF7CD-A250-45CC-AF46-60CA32DC7595}" srcId="{4F0AB414-8C5B-4426-A915-C5CA76F4E846}" destId="{B8021719-C3D4-48EA-A0B4-38FF5BE05039}" srcOrd="1" destOrd="0" parTransId="{5A9F20CB-425C-4FD9-B232-E0DD918078DD}" sibTransId="{E007B078-9B10-4119-AE5B-14BE957A3410}"/>
    <dgm:cxn modelId="{E27EA2CF-0206-4EE0-A206-4D3A6C5C77AB}" type="presOf" srcId="{14F2500D-3D9A-46F3-8C9D-22A79C1662D0}" destId="{F2CA727E-7D38-4151-823C-608C0B93208F}" srcOrd="0" destOrd="0" presId="urn:microsoft.com/office/officeart/2005/8/layout/hProcess6"/>
    <dgm:cxn modelId="{E200ACD0-A28A-47ED-A826-DA51A90491CF}" type="presOf" srcId="{B8021719-C3D4-48EA-A0B4-38FF5BE05039}" destId="{FBB3A211-39B9-4B54-9AF3-C63D3DFD733D}" srcOrd="0" destOrd="1" presId="urn:microsoft.com/office/officeart/2005/8/layout/hProcess6"/>
    <dgm:cxn modelId="{0055EBE1-AEB2-4C33-8652-CCE1235EE3AC}" srcId="{20C39D3A-81BB-4234-91DD-6C834719480D}" destId="{C543EF70-BC9A-4FAC-A800-F13FB981888C}" srcOrd="2" destOrd="0" parTransId="{A2A94752-289E-43A2-8D7A-F6BDA01A8E7A}" sibTransId="{E2C751C1-326D-45D8-9399-94C30DD9F904}"/>
    <dgm:cxn modelId="{EF62AEE4-58EF-46F6-AD12-BAE94C07FAC6}" type="presOf" srcId="{500C58CD-D4B4-414B-ADD5-BAE95D9BD7EE}" destId="{E9029BFB-9ED0-4283-88C9-1F92D8A96AA7}" srcOrd="0" destOrd="0" presId="urn:microsoft.com/office/officeart/2005/8/layout/hProcess6"/>
    <dgm:cxn modelId="{AF2AE8E4-74DC-4505-A052-21BFD2CF19AC}" type="presOf" srcId="{A62F452E-207D-41A9-B3ED-BB76F4558C40}" destId="{DF164D7C-2990-42E2-83AF-F89BB86F1DA3}" srcOrd="0" destOrd="0" presId="urn:microsoft.com/office/officeart/2005/8/layout/hProcess6"/>
    <dgm:cxn modelId="{06FE28E7-03AF-4577-8E78-D9CF5877CEB6}" srcId="{20C39D3A-81BB-4234-91DD-6C834719480D}" destId="{2B8EE321-C312-4F66-B1A2-83EEABF33E0D}" srcOrd="4" destOrd="0" parTransId="{29C74B91-546F-4895-AC1B-6C4824DC404A}" sibTransId="{36A56FB9-6943-47EA-AE38-1C81127000E3}"/>
    <dgm:cxn modelId="{0BA8E3E9-E140-4866-8C86-F8318F6BD9DA}" type="presOf" srcId="{B8021719-C3D4-48EA-A0B4-38FF5BE05039}" destId="{CA086448-1A33-4A67-B9CA-4242F3982E36}" srcOrd="1" destOrd="1" presId="urn:microsoft.com/office/officeart/2005/8/layout/hProcess6"/>
    <dgm:cxn modelId="{3E6CFBEA-DF57-4D03-9577-BB574F38BCE3}" type="presOf" srcId="{E9ADFA9A-D017-4219-985A-1D0195F5FBA0}" destId="{E9029BFB-9ED0-4283-88C9-1F92D8A96AA7}" srcOrd="0" destOrd="1" presId="urn:microsoft.com/office/officeart/2005/8/layout/hProcess6"/>
    <dgm:cxn modelId="{108FFEEA-901B-49DD-AE93-516718782EC3}" srcId="{B901CF47-1419-432B-A8BC-D26633229D7D}" destId="{E9ADFA9A-D017-4219-985A-1D0195F5FBA0}" srcOrd="1" destOrd="0" parTransId="{D95AF7F6-7AD3-4D82-9F04-A61843467A09}" sibTransId="{AC559EAD-B169-4BDA-A883-F1BF0C89E515}"/>
    <dgm:cxn modelId="{03B788EF-9E92-425D-8F7A-E2B43582AB70}" type="presOf" srcId="{BBD124D2-6450-4E71-B481-D4081AC4FE31}" destId="{70DF68C1-32C9-4D4D-932E-674EF5F98A8D}" srcOrd="1" destOrd="4" presId="urn:microsoft.com/office/officeart/2005/8/layout/hProcess6"/>
    <dgm:cxn modelId="{4DEE9EF2-CB21-448D-930D-37FE99CF64C7}" type="presOf" srcId="{0C03E2E7-ACEF-48E1-9DC6-ADEBFAC7B243}" destId="{E60263CC-2CB2-475F-8E7B-C8498819CB41}" srcOrd="0" destOrd="2" presId="urn:microsoft.com/office/officeart/2005/8/layout/hProcess6"/>
    <dgm:cxn modelId="{BEEACFFE-4C8D-40A7-BE52-9550A905369D}" type="presOf" srcId="{6C6B424F-6DC8-4C11-8D15-23D9D1E857E2}" destId="{CA086448-1A33-4A67-B9CA-4242F3982E36}" srcOrd="1" destOrd="0" presId="urn:microsoft.com/office/officeart/2005/8/layout/hProcess6"/>
    <dgm:cxn modelId="{DD6AE4FE-367F-4CCB-96FB-63EC15FB3284}" type="presOf" srcId="{566AF2FC-7B43-44E6-9E4B-92971B29F65B}" destId="{0F2FE588-8EA2-47E1-9345-89D58F9239DA}" srcOrd="1" destOrd="1" presId="urn:microsoft.com/office/officeart/2005/8/layout/hProcess6"/>
    <dgm:cxn modelId="{FE511E7F-615B-45C8-B745-F34F4068738D}" type="presParOf" srcId="{C787529E-AADC-4904-9DEA-A70F6EC8AAB5}" destId="{581C8B5C-0E78-4528-80C6-0D6684892F66}" srcOrd="0" destOrd="0" presId="urn:microsoft.com/office/officeart/2005/8/layout/hProcess6"/>
    <dgm:cxn modelId="{ACA0901E-EA4D-4C9F-811B-41923E5D971E}" type="presParOf" srcId="{581C8B5C-0E78-4528-80C6-0D6684892F66}" destId="{2A99CEA5-F9BF-4539-97CB-574A91718BB0}" srcOrd="0" destOrd="0" presId="urn:microsoft.com/office/officeart/2005/8/layout/hProcess6"/>
    <dgm:cxn modelId="{B0672491-2C00-45CA-84A1-D66C13010DD7}" type="presParOf" srcId="{581C8B5C-0E78-4528-80C6-0D6684892F66}" destId="{E9029BFB-9ED0-4283-88C9-1F92D8A96AA7}" srcOrd="1" destOrd="0" presId="urn:microsoft.com/office/officeart/2005/8/layout/hProcess6"/>
    <dgm:cxn modelId="{815AA55D-F000-45EF-8567-47940610645C}" type="presParOf" srcId="{581C8B5C-0E78-4528-80C6-0D6684892F66}" destId="{120E3D3E-82B7-40B6-BDBC-233829B3B511}" srcOrd="2" destOrd="0" presId="urn:microsoft.com/office/officeart/2005/8/layout/hProcess6"/>
    <dgm:cxn modelId="{8D4AFD87-235E-4E7E-83E5-39D314F84437}" type="presParOf" srcId="{581C8B5C-0E78-4528-80C6-0D6684892F66}" destId="{081883F9-50B1-4134-BBC0-A95E1632822B}" srcOrd="3" destOrd="0" presId="urn:microsoft.com/office/officeart/2005/8/layout/hProcess6"/>
    <dgm:cxn modelId="{78418244-7CFA-442E-A387-B1EE9C305465}" type="presParOf" srcId="{C787529E-AADC-4904-9DEA-A70F6EC8AAB5}" destId="{AD8B4321-68A4-4705-A9C2-97F05ABD00F7}" srcOrd="1" destOrd="0" presId="urn:microsoft.com/office/officeart/2005/8/layout/hProcess6"/>
    <dgm:cxn modelId="{26BBBF00-BF3B-4B17-81B4-00E31957F9D8}" type="presParOf" srcId="{C787529E-AADC-4904-9DEA-A70F6EC8AAB5}" destId="{773D7887-594E-4B69-A6D5-12C866822F3B}" srcOrd="2" destOrd="0" presId="urn:microsoft.com/office/officeart/2005/8/layout/hProcess6"/>
    <dgm:cxn modelId="{16337C03-2B20-4206-BBC0-B1485E13A9AB}" type="presParOf" srcId="{773D7887-594E-4B69-A6D5-12C866822F3B}" destId="{B13AF054-1254-49C8-B54C-1A14149253D9}" srcOrd="0" destOrd="0" presId="urn:microsoft.com/office/officeart/2005/8/layout/hProcess6"/>
    <dgm:cxn modelId="{AE51F0F7-C34E-4CDB-B6CA-BB748AA5B2F4}" type="presParOf" srcId="{773D7887-594E-4B69-A6D5-12C866822F3B}" destId="{25B5EF4E-BD1F-45E9-BE2D-6D4FFE8F8E71}" srcOrd="1" destOrd="0" presId="urn:microsoft.com/office/officeart/2005/8/layout/hProcess6"/>
    <dgm:cxn modelId="{F2629AD4-0FA2-4FC5-9673-16FAF9CB6101}" type="presParOf" srcId="{773D7887-594E-4B69-A6D5-12C866822F3B}" destId="{6007A040-DDF9-4181-A17E-86676AB98055}" srcOrd="2" destOrd="0" presId="urn:microsoft.com/office/officeart/2005/8/layout/hProcess6"/>
    <dgm:cxn modelId="{35F36E5B-C1B3-4190-B4D6-8238021CEA9A}" type="presParOf" srcId="{773D7887-594E-4B69-A6D5-12C866822F3B}" destId="{DF164D7C-2990-42E2-83AF-F89BB86F1DA3}" srcOrd="3" destOrd="0" presId="urn:microsoft.com/office/officeart/2005/8/layout/hProcess6"/>
    <dgm:cxn modelId="{659F5389-8FE3-455D-9F6E-9364D68F062B}" type="presParOf" srcId="{C787529E-AADC-4904-9DEA-A70F6EC8AAB5}" destId="{02A9F1D9-79D2-4863-8CA1-4037EF4C3703}" srcOrd="3" destOrd="0" presId="urn:microsoft.com/office/officeart/2005/8/layout/hProcess6"/>
    <dgm:cxn modelId="{2E7F5968-0F0C-4BE7-8273-2E52C43AB6AA}" type="presParOf" srcId="{C787529E-AADC-4904-9DEA-A70F6EC8AAB5}" destId="{4F38FA8D-65CA-4BEB-8906-8EC976035BCF}" srcOrd="4" destOrd="0" presId="urn:microsoft.com/office/officeart/2005/8/layout/hProcess6"/>
    <dgm:cxn modelId="{99BEB3EE-893B-4808-B04C-1E51727DA1E3}" type="presParOf" srcId="{4F38FA8D-65CA-4BEB-8906-8EC976035BCF}" destId="{FFD6A437-57E2-4AEA-977C-28CE770CC4BB}" srcOrd="0" destOrd="0" presId="urn:microsoft.com/office/officeart/2005/8/layout/hProcess6"/>
    <dgm:cxn modelId="{F1CC30C4-193F-4CF4-884B-DAB2A6496C8A}" type="presParOf" srcId="{4F38FA8D-65CA-4BEB-8906-8EC976035BCF}" destId="{F2CA727E-7D38-4151-823C-608C0B93208F}" srcOrd="1" destOrd="0" presId="urn:microsoft.com/office/officeart/2005/8/layout/hProcess6"/>
    <dgm:cxn modelId="{F13C4E19-96CB-439F-B871-BE225F933105}" type="presParOf" srcId="{4F38FA8D-65CA-4BEB-8906-8EC976035BCF}" destId="{0F2FE588-8EA2-47E1-9345-89D58F9239DA}" srcOrd="2" destOrd="0" presId="urn:microsoft.com/office/officeart/2005/8/layout/hProcess6"/>
    <dgm:cxn modelId="{B9337D52-90A5-4573-A659-7D5855AA045C}" type="presParOf" srcId="{4F38FA8D-65CA-4BEB-8906-8EC976035BCF}" destId="{6E9109A3-608A-421B-95A0-23F9B382335E}" srcOrd="3" destOrd="0" presId="urn:microsoft.com/office/officeart/2005/8/layout/hProcess6"/>
    <dgm:cxn modelId="{F0114569-0F77-4D9A-9BCA-D671A608FAD1}" type="presParOf" srcId="{C787529E-AADC-4904-9DEA-A70F6EC8AAB5}" destId="{BBBE028B-C2BA-42AF-8F18-055705F30B17}" srcOrd="5" destOrd="0" presId="urn:microsoft.com/office/officeart/2005/8/layout/hProcess6"/>
    <dgm:cxn modelId="{B317D178-DEDA-423E-819F-98B7B903B7E8}" type="presParOf" srcId="{C787529E-AADC-4904-9DEA-A70F6EC8AAB5}" destId="{E42BC15C-808F-4516-A085-3F4D694039C0}" srcOrd="6" destOrd="0" presId="urn:microsoft.com/office/officeart/2005/8/layout/hProcess6"/>
    <dgm:cxn modelId="{CCDB0F4A-1576-4912-94C6-EED0170B7A1D}" type="presParOf" srcId="{E42BC15C-808F-4516-A085-3F4D694039C0}" destId="{A2AA5D96-32E3-4E5D-905D-B8E90E816532}" srcOrd="0" destOrd="0" presId="urn:microsoft.com/office/officeart/2005/8/layout/hProcess6"/>
    <dgm:cxn modelId="{9F954D2E-9859-472D-8D79-B277162CF335}" type="presParOf" srcId="{E42BC15C-808F-4516-A085-3F4D694039C0}" destId="{FBB3A211-39B9-4B54-9AF3-C63D3DFD733D}" srcOrd="1" destOrd="0" presId="urn:microsoft.com/office/officeart/2005/8/layout/hProcess6"/>
    <dgm:cxn modelId="{0E089492-181F-4609-9748-D2FDC755002A}" type="presParOf" srcId="{E42BC15C-808F-4516-A085-3F4D694039C0}" destId="{CA086448-1A33-4A67-B9CA-4242F3982E36}" srcOrd="2" destOrd="0" presId="urn:microsoft.com/office/officeart/2005/8/layout/hProcess6"/>
    <dgm:cxn modelId="{FB3C1C96-001F-4A1B-B9AE-006D4A18F306}" type="presParOf" srcId="{E42BC15C-808F-4516-A085-3F4D694039C0}" destId="{1C18184E-13C0-4425-A42D-3C5157D3F973}" srcOrd="3" destOrd="0" presId="urn:microsoft.com/office/officeart/2005/8/layout/hProcess6"/>
    <dgm:cxn modelId="{8D58A7BD-7A4C-4740-98E3-002D0E2CABC8}" type="presParOf" srcId="{C787529E-AADC-4904-9DEA-A70F6EC8AAB5}" destId="{A5346430-1D34-46A8-BE17-7848D7EF48BC}" srcOrd="7" destOrd="0" presId="urn:microsoft.com/office/officeart/2005/8/layout/hProcess6"/>
    <dgm:cxn modelId="{EE4D260B-0B62-48B3-86FF-41EFFD5EF2FD}" type="presParOf" srcId="{C787529E-AADC-4904-9DEA-A70F6EC8AAB5}" destId="{4B4340AB-FDB1-4169-9719-EDF0C2CF5DED}" srcOrd="8" destOrd="0" presId="urn:microsoft.com/office/officeart/2005/8/layout/hProcess6"/>
    <dgm:cxn modelId="{A3F5263D-67E1-41D1-A279-77D109E545A5}" type="presParOf" srcId="{4B4340AB-FDB1-4169-9719-EDF0C2CF5DED}" destId="{7D86F4D1-B1E3-43D4-81BE-09A608BA24D1}" srcOrd="0" destOrd="0" presId="urn:microsoft.com/office/officeart/2005/8/layout/hProcess6"/>
    <dgm:cxn modelId="{3687A7B6-D366-4784-8AE7-136736D4B8F2}" type="presParOf" srcId="{4B4340AB-FDB1-4169-9719-EDF0C2CF5DED}" destId="{E60263CC-2CB2-475F-8E7B-C8498819CB41}" srcOrd="1" destOrd="0" presId="urn:microsoft.com/office/officeart/2005/8/layout/hProcess6"/>
    <dgm:cxn modelId="{7C3686B1-1DE0-4DD2-A353-997B284F2F13}" type="presParOf" srcId="{4B4340AB-FDB1-4169-9719-EDF0C2CF5DED}" destId="{70DF68C1-32C9-4D4D-932E-674EF5F98A8D}" srcOrd="2" destOrd="0" presId="urn:microsoft.com/office/officeart/2005/8/layout/hProcess6"/>
    <dgm:cxn modelId="{609DE0E6-52DD-4879-ADD9-57753B6CC9BB}" type="presParOf" srcId="{4B4340AB-FDB1-4169-9719-EDF0C2CF5DED}" destId="{4BA18AB8-E338-4C43-9C5F-2C40DF1F35CF}"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29BFB-9ED0-4283-88C9-1F92D8A96AA7}">
      <dsp:nvSpPr>
        <dsp:cNvPr id="0" name=""/>
        <dsp:cNvSpPr/>
      </dsp:nvSpPr>
      <dsp:spPr>
        <a:xfrm>
          <a:off x="451194" y="0"/>
          <a:ext cx="1363006" cy="119143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C-210</a:t>
          </a:r>
        </a:p>
        <a:p>
          <a:pPr marL="57150" lvl="1" indent="-57150" algn="l" defTabSz="444500">
            <a:lnSpc>
              <a:spcPct val="90000"/>
            </a:lnSpc>
            <a:spcBef>
              <a:spcPct val="0"/>
            </a:spcBef>
            <a:spcAft>
              <a:spcPct val="15000"/>
            </a:spcAft>
            <a:buChar char="•"/>
          </a:pPr>
          <a:r>
            <a:rPr lang="en-US" sz="1000" kern="1200" dirty="0"/>
            <a:t>C-120</a:t>
          </a:r>
        </a:p>
      </dsp:txBody>
      <dsp:txXfrm>
        <a:off x="791946" y="178716"/>
        <a:ext cx="664465" cy="834007"/>
      </dsp:txXfrm>
    </dsp:sp>
    <dsp:sp modelId="{081883F9-50B1-4134-BBC0-A95E1632822B}">
      <dsp:nvSpPr>
        <dsp:cNvPr id="0" name=""/>
        <dsp:cNvSpPr/>
      </dsp:nvSpPr>
      <dsp:spPr>
        <a:xfrm>
          <a:off x="110442" y="254967"/>
          <a:ext cx="681503" cy="681503"/>
        </a:xfrm>
        <a:prstGeom prst="ellipse">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Pre-Screen</a:t>
          </a:r>
        </a:p>
      </dsp:txBody>
      <dsp:txXfrm>
        <a:off x="210246" y="354771"/>
        <a:ext cx="481895" cy="481895"/>
      </dsp:txXfrm>
    </dsp:sp>
    <dsp:sp modelId="{25B5EF4E-BD1F-45E9-BE2D-6D4FFE8F8E71}">
      <dsp:nvSpPr>
        <dsp:cNvPr id="0" name=""/>
        <dsp:cNvSpPr/>
      </dsp:nvSpPr>
      <dsp:spPr>
        <a:xfrm>
          <a:off x="2242239" y="0"/>
          <a:ext cx="1363006" cy="119143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C-105</a:t>
          </a:r>
        </a:p>
        <a:p>
          <a:pPr marL="57150" lvl="1" indent="-57150" algn="l" defTabSz="444500">
            <a:lnSpc>
              <a:spcPct val="90000"/>
            </a:lnSpc>
            <a:spcBef>
              <a:spcPct val="0"/>
            </a:spcBef>
            <a:spcAft>
              <a:spcPct val="15000"/>
            </a:spcAft>
            <a:buChar char="•"/>
          </a:pPr>
          <a:r>
            <a:rPr lang="en-US" sz="1000" kern="1200" dirty="0"/>
            <a:t>C-5</a:t>
          </a:r>
        </a:p>
      </dsp:txBody>
      <dsp:txXfrm>
        <a:off x="2582991" y="178716"/>
        <a:ext cx="664465" cy="834007"/>
      </dsp:txXfrm>
    </dsp:sp>
    <dsp:sp modelId="{DF164D7C-2990-42E2-83AF-F89BB86F1DA3}">
      <dsp:nvSpPr>
        <dsp:cNvPr id="0" name=""/>
        <dsp:cNvSpPr/>
      </dsp:nvSpPr>
      <dsp:spPr>
        <a:xfrm>
          <a:off x="1901488" y="254967"/>
          <a:ext cx="681503" cy="681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Notice &amp; Response</a:t>
          </a:r>
        </a:p>
      </dsp:txBody>
      <dsp:txXfrm>
        <a:off x="2001292" y="354771"/>
        <a:ext cx="481895" cy="481895"/>
      </dsp:txXfrm>
    </dsp:sp>
    <dsp:sp modelId="{F2CA727E-7D38-4151-823C-608C0B93208F}">
      <dsp:nvSpPr>
        <dsp:cNvPr id="0" name=""/>
        <dsp:cNvSpPr/>
      </dsp:nvSpPr>
      <dsp:spPr>
        <a:xfrm>
          <a:off x="4033285" y="0"/>
          <a:ext cx="1363006" cy="119143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Convene</a:t>
          </a:r>
        </a:p>
        <a:p>
          <a:pPr marL="57150" lvl="1" indent="-57150" algn="l" defTabSz="444500">
            <a:lnSpc>
              <a:spcPct val="90000"/>
            </a:lnSpc>
            <a:spcBef>
              <a:spcPct val="0"/>
            </a:spcBef>
            <a:spcAft>
              <a:spcPct val="15000"/>
            </a:spcAft>
            <a:buChar char="•"/>
          </a:pPr>
          <a:r>
            <a:rPr lang="en-US" sz="1000" kern="1200" dirty="0"/>
            <a:t>Recess</a:t>
          </a:r>
        </a:p>
      </dsp:txBody>
      <dsp:txXfrm>
        <a:off x="4374036" y="178716"/>
        <a:ext cx="664465" cy="834007"/>
      </dsp:txXfrm>
    </dsp:sp>
    <dsp:sp modelId="{6E9109A3-608A-421B-95A0-23F9B382335E}">
      <dsp:nvSpPr>
        <dsp:cNvPr id="0" name=""/>
        <dsp:cNvSpPr/>
      </dsp:nvSpPr>
      <dsp:spPr>
        <a:xfrm>
          <a:off x="3692533" y="254967"/>
          <a:ext cx="681503" cy="681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Board Execution</a:t>
          </a:r>
        </a:p>
      </dsp:txBody>
      <dsp:txXfrm>
        <a:off x="3792337" y="354771"/>
        <a:ext cx="481895" cy="481895"/>
      </dsp:txXfrm>
    </dsp:sp>
    <dsp:sp modelId="{FBB3A211-39B9-4B54-9AF3-C63D3DFD733D}">
      <dsp:nvSpPr>
        <dsp:cNvPr id="0" name=""/>
        <dsp:cNvSpPr/>
      </dsp:nvSpPr>
      <dsp:spPr>
        <a:xfrm>
          <a:off x="5943593" y="0"/>
          <a:ext cx="1363006" cy="119143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R+20</a:t>
          </a:r>
        </a:p>
        <a:p>
          <a:pPr marL="57150" lvl="1" indent="-57150" algn="l" defTabSz="444500">
            <a:lnSpc>
              <a:spcPct val="90000"/>
            </a:lnSpc>
            <a:spcBef>
              <a:spcPct val="0"/>
            </a:spcBef>
            <a:spcAft>
              <a:spcPct val="15000"/>
            </a:spcAft>
            <a:buChar char="•"/>
          </a:pPr>
          <a:r>
            <a:rPr lang="en-US" sz="1000" kern="1200" dirty="0"/>
            <a:t>R+40</a:t>
          </a:r>
        </a:p>
      </dsp:txBody>
      <dsp:txXfrm>
        <a:off x="6284345" y="178716"/>
        <a:ext cx="664465" cy="834007"/>
      </dsp:txXfrm>
    </dsp:sp>
    <dsp:sp modelId="{1C18184E-13C0-4425-A42D-3C5157D3F973}">
      <dsp:nvSpPr>
        <dsp:cNvPr id="0" name=""/>
        <dsp:cNvSpPr/>
      </dsp:nvSpPr>
      <dsp:spPr>
        <a:xfrm>
          <a:off x="5483579" y="233163"/>
          <a:ext cx="791852" cy="725112"/>
        </a:xfrm>
        <a:prstGeom prst="ellipse">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Post-Screen</a:t>
          </a:r>
        </a:p>
      </dsp:txBody>
      <dsp:txXfrm>
        <a:off x="5599543" y="339353"/>
        <a:ext cx="559924" cy="512732"/>
      </dsp:txXfrm>
    </dsp:sp>
    <dsp:sp modelId="{E60263CC-2CB2-475F-8E7B-C8498819CB41}">
      <dsp:nvSpPr>
        <dsp:cNvPr id="0" name=""/>
        <dsp:cNvSpPr/>
      </dsp:nvSpPr>
      <dsp:spPr>
        <a:xfrm>
          <a:off x="7670550" y="0"/>
          <a:ext cx="1363006" cy="119143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Scrolled</a:t>
          </a:r>
        </a:p>
        <a:p>
          <a:pPr marL="57150" lvl="1" indent="-57150" algn="l" defTabSz="444500">
            <a:lnSpc>
              <a:spcPct val="90000"/>
            </a:lnSpc>
            <a:spcBef>
              <a:spcPct val="0"/>
            </a:spcBef>
            <a:spcAft>
              <a:spcPct val="15000"/>
            </a:spcAft>
            <a:buChar char="•"/>
          </a:pPr>
          <a:r>
            <a:rPr lang="en-US" sz="1000" kern="1200" dirty="0"/>
            <a:t>Withheld</a:t>
          </a:r>
        </a:p>
        <a:p>
          <a:pPr marL="57150" lvl="1" indent="-57150" algn="l" defTabSz="444500">
            <a:lnSpc>
              <a:spcPct val="90000"/>
            </a:lnSpc>
            <a:spcBef>
              <a:spcPct val="0"/>
            </a:spcBef>
            <a:spcAft>
              <a:spcPct val="15000"/>
            </a:spcAft>
            <a:buChar char="•"/>
          </a:pPr>
          <a:r>
            <a:rPr lang="en-US" sz="1000" kern="1200" dirty="0"/>
            <a:t>SSRB (S)</a:t>
          </a:r>
        </a:p>
        <a:p>
          <a:pPr marL="57150" lvl="1" indent="-57150" algn="l" defTabSz="444500">
            <a:lnSpc>
              <a:spcPct val="90000"/>
            </a:lnSpc>
            <a:spcBef>
              <a:spcPct val="0"/>
            </a:spcBef>
            <a:spcAft>
              <a:spcPct val="15000"/>
            </a:spcAft>
            <a:buChar char="•"/>
          </a:pPr>
          <a:r>
            <a:rPr lang="en-US" sz="1000" kern="1200" dirty="0"/>
            <a:t>SSRB (P)</a:t>
          </a:r>
        </a:p>
        <a:p>
          <a:pPr marL="57150" lvl="1" indent="-57150" algn="l" defTabSz="444500">
            <a:lnSpc>
              <a:spcPct val="90000"/>
            </a:lnSpc>
            <a:spcBef>
              <a:spcPct val="0"/>
            </a:spcBef>
            <a:spcAft>
              <a:spcPct val="15000"/>
            </a:spcAft>
            <a:buChar char="•"/>
          </a:pPr>
          <a:r>
            <a:rPr lang="en-US" sz="1000" kern="1200" dirty="0"/>
            <a:t>PRB</a:t>
          </a:r>
        </a:p>
      </dsp:txBody>
      <dsp:txXfrm>
        <a:off x="8011302" y="178716"/>
        <a:ext cx="664465" cy="834007"/>
      </dsp:txXfrm>
    </dsp:sp>
    <dsp:sp modelId="{4BA18AB8-E338-4C43-9C5F-2C40DF1F35CF}">
      <dsp:nvSpPr>
        <dsp:cNvPr id="0" name=""/>
        <dsp:cNvSpPr/>
      </dsp:nvSpPr>
      <dsp:spPr>
        <a:xfrm>
          <a:off x="7329799" y="254967"/>
          <a:ext cx="681503" cy="681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Results</a:t>
          </a:r>
        </a:p>
      </dsp:txBody>
      <dsp:txXfrm>
        <a:off x="7429603" y="354771"/>
        <a:ext cx="481895" cy="4818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13763" cy="461804"/>
          </a:xfrm>
          <a:prstGeom prst="rect">
            <a:avLst/>
          </a:prstGeom>
        </p:spPr>
        <p:txBody>
          <a:bodyPr vert="horz" lIns="78576" tIns="39289" rIns="78576" bIns="39289" rtlCol="0"/>
          <a:lstStyle>
            <a:lvl1pPr algn="l">
              <a:defRPr sz="1000"/>
            </a:lvl1pPr>
          </a:lstStyle>
          <a:p>
            <a:endParaRPr lang="en-US" dirty="0"/>
          </a:p>
        </p:txBody>
      </p:sp>
      <p:sp>
        <p:nvSpPr>
          <p:cNvPr id="3" name="Date Placeholder 2"/>
          <p:cNvSpPr>
            <a:spLocks noGrp="1"/>
          </p:cNvSpPr>
          <p:nvPr>
            <p:ph type="dt" idx="1"/>
          </p:nvPr>
        </p:nvSpPr>
        <p:spPr>
          <a:xfrm>
            <a:off x="3939474" y="1"/>
            <a:ext cx="3013763" cy="461804"/>
          </a:xfrm>
          <a:prstGeom prst="rect">
            <a:avLst/>
          </a:prstGeom>
        </p:spPr>
        <p:txBody>
          <a:bodyPr vert="horz" lIns="78576" tIns="39289" rIns="78576" bIns="39289" rtlCol="0"/>
          <a:lstStyle>
            <a:lvl1pPr algn="r">
              <a:defRPr sz="1000"/>
            </a:lvl1pPr>
          </a:lstStyle>
          <a:p>
            <a:fld id="{CB86830A-E083-4016-A071-8D10A7C60D51}" type="datetimeFigureOut">
              <a:rPr lang="en-US" smtClean="0"/>
              <a:pPr/>
              <a:t>3/24/2023</a:t>
            </a:fld>
            <a:endParaRPr lang="en-US" dirty="0"/>
          </a:p>
        </p:txBody>
      </p:sp>
      <p:sp>
        <p:nvSpPr>
          <p:cNvPr id="4" name="Slide Image Placeholder 3"/>
          <p:cNvSpPr>
            <a:spLocks noGrp="1" noRot="1" noChangeAspect="1"/>
          </p:cNvSpPr>
          <p:nvPr>
            <p:ph type="sldImg" idx="2"/>
          </p:nvPr>
        </p:nvSpPr>
        <p:spPr>
          <a:xfrm>
            <a:off x="1166813" y="692150"/>
            <a:ext cx="4621212" cy="3465513"/>
          </a:xfrm>
          <a:prstGeom prst="rect">
            <a:avLst/>
          </a:prstGeom>
          <a:noFill/>
          <a:ln w="12700">
            <a:solidFill>
              <a:prstClr val="black"/>
            </a:solidFill>
          </a:ln>
        </p:spPr>
        <p:txBody>
          <a:bodyPr vert="horz" lIns="78576" tIns="39289" rIns="78576" bIns="39289" rtlCol="0" anchor="ctr"/>
          <a:lstStyle/>
          <a:p>
            <a:endParaRPr lang="en-US" dirty="0"/>
          </a:p>
        </p:txBody>
      </p:sp>
      <p:sp>
        <p:nvSpPr>
          <p:cNvPr id="5" name="Notes Placeholder 4"/>
          <p:cNvSpPr>
            <a:spLocks noGrp="1"/>
          </p:cNvSpPr>
          <p:nvPr>
            <p:ph type="body" sz="quarter" idx="3"/>
          </p:nvPr>
        </p:nvSpPr>
        <p:spPr>
          <a:xfrm>
            <a:off x="695485" y="4387137"/>
            <a:ext cx="5563870" cy="4156234"/>
          </a:xfrm>
          <a:prstGeom prst="rect">
            <a:avLst/>
          </a:prstGeom>
        </p:spPr>
        <p:txBody>
          <a:bodyPr vert="horz" lIns="78576" tIns="39289" rIns="78576" bIns="39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72669"/>
            <a:ext cx="3013763" cy="461804"/>
          </a:xfrm>
          <a:prstGeom prst="rect">
            <a:avLst/>
          </a:prstGeom>
        </p:spPr>
        <p:txBody>
          <a:bodyPr vert="horz" lIns="78576" tIns="39289" rIns="78576" bIns="39289" rtlCol="0" anchor="b"/>
          <a:lstStyle>
            <a:lvl1pPr algn="l">
              <a:defRPr sz="1000"/>
            </a:lvl1pPr>
          </a:lstStyle>
          <a:p>
            <a:endParaRPr lang="en-US" dirty="0"/>
          </a:p>
        </p:txBody>
      </p:sp>
      <p:sp>
        <p:nvSpPr>
          <p:cNvPr id="7" name="Slide Number Placeholder 6"/>
          <p:cNvSpPr>
            <a:spLocks noGrp="1"/>
          </p:cNvSpPr>
          <p:nvPr>
            <p:ph type="sldNum" sz="quarter" idx="5"/>
          </p:nvPr>
        </p:nvSpPr>
        <p:spPr>
          <a:xfrm>
            <a:off x="3939474" y="8772669"/>
            <a:ext cx="3013763" cy="461804"/>
          </a:xfrm>
          <a:prstGeom prst="rect">
            <a:avLst/>
          </a:prstGeom>
        </p:spPr>
        <p:txBody>
          <a:bodyPr vert="horz" lIns="78576" tIns="39289" rIns="78576" bIns="39289" rtlCol="0" anchor="b"/>
          <a:lstStyle>
            <a:lvl1pPr algn="r">
              <a:defRPr sz="1000"/>
            </a:lvl1pPr>
          </a:lstStyle>
          <a:p>
            <a:fld id="{319F05DB-28ED-4552-A427-0BA432B27CDE}" type="slidenum">
              <a:rPr lang="en-US" smtClean="0"/>
              <a:pPr/>
              <a:t>‹#›</a:t>
            </a:fld>
            <a:endParaRPr lang="en-US" dirty="0"/>
          </a:p>
        </p:txBody>
      </p:sp>
    </p:spTree>
    <p:extLst>
      <p:ext uri="{BB962C8B-B14F-4D97-AF65-F5344CB8AC3E}">
        <p14:creationId xmlns:p14="http://schemas.microsoft.com/office/powerpoint/2010/main" val="393519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13AE2-D634-497F-8AEE-F136ED92B783}"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94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The SJA, DSJA, or, at a minimum, a Division Chief should review every entry for accuracy and quality control.  </a:t>
            </a:r>
          </a:p>
          <a:p>
            <a:pPr marL="171450" indent="-171450">
              <a:buFontTx/>
              <a:buChar char="-"/>
            </a:pPr>
            <a:r>
              <a:rPr lang="en-US" sz="1200" kern="1200" dirty="0">
                <a:solidFill>
                  <a:schemeClr val="tx1"/>
                </a:solidFill>
                <a:effectLst/>
                <a:latin typeface="+mn-lt"/>
                <a:ea typeface="+mn-ea"/>
                <a:cs typeface="+mn-cs"/>
              </a:rPr>
              <a:t>The AAIP “substantiated findings” and “synopsis” entry fields must match the information provided in the Investigating Officer’s Findings and Recommendations Memorandum, the DA 1574-1, and the approving authority’s approval memorandum, if any. </a:t>
            </a:r>
          </a:p>
          <a:p>
            <a:pPr marL="171450" indent="-171450">
              <a:buFontTx/>
              <a:buChar char="-"/>
            </a:pPr>
            <a:r>
              <a:rPr lang="en-US" sz="1200" kern="1200" dirty="0">
                <a:solidFill>
                  <a:schemeClr val="tx1"/>
                </a:solidFill>
                <a:effectLst/>
                <a:latin typeface="+mn-lt"/>
                <a:ea typeface="+mn-ea"/>
                <a:cs typeface="+mn-cs"/>
              </a:rPr>
              <a:t> All the data fields in the AAIP adverse finding summary must be complete and accurate.  The disposition field should include all final action/disposition taken.  For example, if the approving authority approved a recommendation for corrective action and subsequently issued a locally-filed General Officer Memorandum of Reprimand (GOMOR), both the corrective action and the locally-filed GOMOR should be annotated in the disposition field</a:t>
            </a:r>
          </a:p>
          <a:p>
            <a:r>
              <a:rPr lang="en-US" sz="1200" kern="1200" dirty="0">
                <a:solidFill>
                  <a:schemeClr val="tx1"/>
                </a:solidFill>
                <a:effectLst/>
                <a:latin typeface="+mn-lt"/>
                <a:ea typeface="+mn-ea"/>
                <a:cs typeface="+mn-cs"/>
              </a:rPr>
              <a:t>-  The approving authority must approve the entry of all the information contained in the AAIP adverse finding summary.  Two recommended ways for documenting the approval is: 1) using a “SJAR Like” Memorandum, which contains all the information to be entered into AAIP, with the approving authority’s signature; or 2) digitally adding the approving authority’s signature block to the AAIP-generated .pdf of the draft adverse finding summary, which will record the approval of the AAIP entry and document the approving authority’s comments, if any.</a:t>
            </a:r>
          </a:p>
          <a:p>
            <a:pPr marL="171450" indent="-171450">
              <a:buFontTx/>
              <a:buChar char="-"/>
            </a:pPr>
            <a:r>
              <a:rPr lang="en-US" sz="1200" kern="1200" dirty="0">
                <a:solidFill>
                  <a:schemeClr val="tx1"/>
                </a:solidFill>
                <a:effectLst/>
                <a:latin typeface="+mn-lt"/>
                <a:ea typeface="+mn-ea"/>
                <a:cs typeface="+mn-cs"/>
              </a:rPr>
              <a:t>Each AAIP entry must include the following attachments:</a:t>
            </a:r>
          </a:p>
          <a:p>
            <a:pPr marL="0" indent="0">
              <a:buFontTx/>
              <a:buNone/>
            </a:pP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a:t>
            </a:r>
            <a:r>
              <a:rPr lang="en-US" sz="1200" kern="1200" dirty="0" err="1">
                <a:solidFill>
                  <a:schemeClr val="tx1"/>
                </a:solidFill>
                <a:effectLst/>
                <a:latin typeface="+mn-lt"/>
                <a:ea typeface="+mn-ea"/>
                <a:cs typeface="+mn-cs"/>
              </a:rPr>
              <a:t>unredacted</a:t>
            </a:r>
            <a:r>
              <a:rPr lang="en-US" sz="1200" kern="1200" dirty="0">
                <a:solidFill>
                  <a:schemeClr val="tx1"/>
                </a:solidFill>
                <a:effectLst/>
                <a:latin typeface="+mn-lt"/>
                <a:ea typeface="+mn-ea"/>
                <a:cs typeface="+mn-cs"/>
              </a:rPr>
              <a:t> copy of the signed findings and recommendations memorandum.</a:t>
            </a:r>
          </a:p>
          <a:p>
            <a:pPr marL="0" indent="0">
              <a:buFontTx/>
              <a:buNone/>
            </a:pP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An </a:t>
            </a:r>
            <a:r>
              <a:rPr lang="en-US" sz="1200" kern="1200" dirty="0" err="1">
                <a:solidFill>
                  <a:schemeClr val="tx1"/>
                </a:solidFill>
                <a:effectLst/>
                <a:latin typeface="+mn-lt"/>
                <a:ea typeface="+mn-ea"/>
                <a:cs typeface="+mn-cs"/>
              </a:rPr>
              <a:t>unredacted</a:t>
            </a:r>
            <a:r>
              <a:rPr lang="en-US" sz="1200" kern="1200" dirty="0">
                <a:solidFill>
                  <a:schemeClr val="tx1"/>
                </a:solidFill>
                <a:effectLst/>
                <a:latin typeface="+mn-lt"/>
                <a:ea typeface="+mn-ea"/>
                <a:cs typeface="+mn-cs"/>
              </a:rPr>
              <a:t> copy of the signed DA Form 1574-1 or memorandum, approving the findings and recommendations.</a:t>
            </a:r>
          </a:p>
          <a:p>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a:t>
            </a:r>
            <a:r>
              <a:rPr lang="en-US" sz="1200" kern="1200" dirty="0" err="1">
                <a:solidFill>
                  <a:schemeClr val="tx1"/>
                </a:solidFill>
                <a:effectLst/>
                <a:latin typeface="+mn-lt"/>
                <a:ea typeface="+mn-ea"/>
                <a:cs typeface="+mn-cs"/>
              </a:rPr>
              <a:t>unredacted</a:t>
            </a:r>
            <a:r>
              <a:rPr lang="en-US" sz="1200" kern="1200" dirty="0">
                <a:solidFill>
                  <a:schemeClr val="tx1"/>
                </a:solidFill>
                <a:effectLst/>
                <a:latin typeface="+mn-lt"/>
                <a:ea typeface="+mn-ea"/>
                <a:cs typeface="+mn-cs"/>
              </a:rPr>
              <a:t> copy of rebuttal matters the officer submitted, if any.</a:t>
            </a:r>
          </a:p>
          <a:p>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 document recording the approving authority’s approval of the information contained in the AAIP entry, to include any commander’s comments (e.g. an “SJAR-like” memorandum with the approval authority’s signature).</a:t>
            </a:r>
          </a:p>
          <a:p>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The approving authority should, but is not required to, upload an </a:t>
            </a:r>
            <a:r>
              <a:rPr lang="en-US" sz="1200" kern="1200" dirty="0" err="1">
                <a:solidFill>
                  <a:schemeClr val="tx1"/>
                </a:solidFill>
                <a:effectLst/>
                <a:latin typeface="+mn-lt"/>
                <a:ea typeface="+mn-ea"/>
                <a:cs typeface="+mn-cs"/>
              </a:rPr>
              <a:t>unredacted</a:t>
            </a:r>
            <a:r>
              <a:rPr lang="en-US" sz="1200" kern="1200" dirty="0">
                <a:solidFill>
                  <a:schemeClr val="tx1"/>
                </a:solidFill>
                <a:effectLst/>
                <a:latin typeface="+mn-lt"/>
                <a:ea typeface="+mn-ea"/>
                <a:cs typeface="+mn-cs"/>
              </a:rPr>
              <a:t> copy of the entire investigation into the AAIP</a:t>
            </a:r>
            <a:endParaRPr lang="en-US" dirty="0"/>
          </a:p>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13</a:t>
            </a:fld>
            <a:endParaRPr lang="en-US" dirty="0"/>
          </a:p>
        </p:txBody>
      </p:sp>
    </p:spTree>
    <p:extLst>
      <p:ext uri="{BB962C8B-B14F-4D97-AF65-F5344CB8AC3E}">
        <p14:creationId xmlns:p14="http://schemas.microsoft.com/office/powerpoint/2010/main" val="103369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Summary is served on eligible officers prior to PSB. Officers may submit matters. PSB sees adverse summary and any matters submitted by the officer. </a:t>
            </a:r>
            <a:r>
              <a:rPr lang="en-US" sz="1200" b="0" i="0" u="none" strike="noStrike" kern="1200" baseline="0" dirty="0">
                <a:solidFill>
                  <a:schemeClr val="tx1"/>
                </a:solidFill>
                <a:latin typeface="+mn-lt"/>
                <a:ea typeface="+mn-ea"/>
                <a:cs typeface="+mn-cs"/>
              </a:rPr>
              <a:t>PSB members are instructed,  when reviewing adverse information, to review it thoroughly, including the date of occurrence, nature, and gravity of any misconduct, malfeasance or impropriety committed by the officer under consideration, and the officer’s comments, if submitted. They are to consider this adverse information in the context of any comments provided by the officer and the officer’s entire service record. They are to endeavor to select officers who demonstrate the Army standards of integrity, personal responsibility and professional ethics. In making their recommendations, they are to consider the significance of the adverse information in relation to the officer’s qualifications and potential for promotion.</a:t>
            </a:r>
            <a:endParaRPr lang="en-US" u="none"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0088A033-3A46-40EB-B275-801C7E08E1A2}" type="slidenum">
              <a:rPr lang="en-US" smtClean="0"/>
              <a:t>14</a:t>
            </a:fld>
            <a:endParaRPr lang="en-US" dirty="0"/>
          </a:p>
        </p:txBody>
      </p:sp>
    </p:spTree>
    <p:extLst>
      <p:ext uri="{BB962C8B-B14F-4D97-AF65-F5344CB8AC3E}">
        <p14:creationId xmlns:p14="http://schemas.microsoft.com/office/powerpoint/2010/main" val="79018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F05DB-28ED-4552-A427-0BA432B27CDE}" type="slidenum">
              <a:rPr lang="en-US" smtClean="0"/>
              <a:pPr/>
              <a:t>15</a:t>
            </a:fld>
            <a:endParaRPr lang="en-US" dirty="0"/>
          </a:p>
        </p:txBody>
      </p:sp>
    </p:spTree>
    <p:extLst>
      <p:ext uri="{BB962C8B-B14F-4D97-AF65-F5344CB8AC3E}">
        <p14:creationId xmlns:p14="http://schemas.microsoft.com/office/powerpoint/2010/main" val="164898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KEY TAKE</a:t>
            </a:r>
            <a:r>
              <a:rPr lang="en-US" b="1" u="sng" baseline="0" dirty="0"/>
              <a:t> A WAYS:</a:t>
            </a:r>
          </a:p>
          <a:p>
            <a:pPr marL="171450" indent="-171450">
              <a:buFontTx/>
              <a:buChar char="-"/>
            </a:pPr>
            <a:r>
              <a:rPr lang="en-US" b="0" u="none" baseline="0" dirty="0"/>
              <a:t>AAIP entry is based on substantiated adverse findings not the disposition.</a:t>
            </a:r>
          </a:p>
          <a:p>
            <a:pPr marL="171450" indent="-171450">
              <a:buFontTx/>
              <a:buChar char="-"/>
            </a:pPr>
            <a:r>
              <a:rPr lang="en-US" b="0" u="none" baseline="0" dirty="0"/>
              <a:t>Commanders are not required to make comments on AAIP entry.</a:t>
            </a:r>
          </a:p>
        </p:txBody>
      </p:sp>
      <p:sp>
        <p:nvSpPr>
          <p:cNvPr id="4" name="Slide Number Placeholder 3"/>
          <p:cNvSpPr>
            <a:spLocks noGrp="1"/>
          </p:cNvSpPr>
          <p:nvPr>
            <p:ph type="sldNum" sz="quarter" idx="10"/>
          </p:nvPr>
        </p:nvSpPr>
        <p:spPr/>
        <p:txBody>
          <a:bodyPr/>
          <a:lstStyle/>
          <a:p>
            <a:fld id="{319F05DB-28ED-4552-A427-0BA432B27CDE}" type="slidenum">
              <a:rPr lang="en-US" smtClean="0"/>
              <a:pPr/>
              <a:t>16</a:t>
            </a:fld>
            <a:endParaRPr lang="en-US" dirty="0"/>
          </a:p>
        </p:txBody>
      </p:sp>
    </p:spTree>
    <p:extLst>
      <p:ext uri="{BB962C8B-B14F-4D97-AF65-F5344CB8AC3E}">
        <p14:creationId xmlns:p14="http://schemas.microsoft.com/office/powerpoint/2010/main" val="268245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KEY TAKE A WAYS: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AAIP entry is based on substantiated adverse findings not the disposition.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Commander with advise of the legal advisor determines if substantiated finding meets the definition of adverse information per DoDI 1320.04. The commander must find the substantiated findings is adverse. To be adverse, the information must be derogatory, unfavorable, or of a nature that reflects clearly unacceptable conduct, integrity, or judgment on the part of the individual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Commanders can write in their commander comments anything he/she believes a PSB should consider unless it violates law, policy, or regulation.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commander’s legal advisor should advise the commander about the use and consequences of the adverse summaries and how the commander can possibly influence the PSB. </a:t>
            </a:r>
          </a:p>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17</a:t>
            </a:fld>
            <a:endParaRPr lang="en-US" dirty="0"/>
          </a:p>
        </p:txBody>
      </p:sp>
    </p:spTree>
    <p:extLst>
      <p:ext uri="{BB962C8B-B14F-4D97-AF65-F5344CB8AC3E}">
        <p14:creationId xmlns:p14="http://schemas.microsoft.com/office/powerpoint/2010/main" val="24165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KEY TAKE A WAYS: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Commander with advise of the legal advisor determines if substantiated finding meets the definition of adverse information per DoDI 1320.04. The commander must find the substantiated findings is adverse. To be adverse, the information must be derogatory, unfavorable, or of a nature that reflects clearly unacceptable conduct, integrity, or judgment on the part of the individual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Commander disapproves the finding it is no longer substantiated and no AAIP entry is needed. </a:t>
            </a:r>
          </a:p>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18</a:t>
            </a:fld>
            <a:endParaRPr lang="en-US" dirty="0"/>
          </a:p>
        </p:txBody>
      </p:sp>
    </p:spTree>
    <p:extLst>
      <p:ext uri="{BB962C8B-B14F-4D97-AF65-F5344CB8AC3E}">
        <p14:creationId xmlns:p14="http://schemas.microsoft.com/office/powerpoint/2010/main" val="166265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KEY TAKE A WAYS: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an adverse finding is reconsidered based on AR 15-6 para 2-9 and determined to no long meet the definition of adverse information (per DoDI 1320.04) based on new evidence, mistake of fact, or administrative error, the AAIP entry should be deleted.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SJA should reach out to OTJAG Administrative Law to have the AAIP entry removed from AAIP. </a:t>
            </a:r>
          </a:p>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19</a:t>
            </a:fld>
            <a:endParaRPr lang="en-US" dirty="0"/>
          </a:p>
        </p:txBody>
      </p:sp>
    </p:spTree>
    <p:extLst>
      <p:ext uri="{BB962C8B-B14F-4D97-AF65-F5344CB8AC3E}">
        <p14:creationId xmlns:p14="http://schemas.microsoft.com/office/powerpoint/2010/main" val="129043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Investigation</a:t>
            </a:r>
            <a:r>
              <a:rPr lang="en-US" baseline="0" dirty="0"/>
              <a:t> approval authority is usually, but not always, a commander.</a:t>
            </a:r>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22</a:t>
            </a:fld>
            <a:endParaRPr lang="en-US" dirty="0"/>
          </a:p>
        </p:txBody>
      </p:sp>
    </p:spTree>
    <p:extLst>
      <p:ext uri="{BB962C8B-B14F-4D97-AF65-F5344CB8AC3E}">
        <p14:creationId xmlns:p14="http://schemas.microsoft.com/office/powerpoint/2010/main" val="657338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24</a:t>
            </a:fld>
            <a:endParaRPr lang="en-US" dirty="0"/>
          </a:p>
        </p:txBody>
      </p:sp>
    </p:spTree>
    <p:extLst>
      <p:ext uri="{BB962C8B-B14F-4D97-AF65-F5344CB8AC3E}">
        <p14:creationId xmlns:p14="http://schemas.microsoft.com/office/powerpoint/2010/main" val="312316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F05DB-28ED-4552-A427-0BA432B27CDE}"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2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8881" rtl="0" eaLnBrk="1" fontAlgn="auto" latinLnBrk="0" hangingPunct="1">
              <a:lnSpc>
                <a:spcPct val="100000"/>
              </a:lnSpc>
              <a:spcBef>
                <a:spcPts val="0"/>
              </a:spcBef>
              <a:spcAft>
                <a:spcPts val="0"/>
              </a:spcAft>
              <a:buClrTx/>
              <a:buSzTx/>
              <a:buFontTx/>
              <a:buNone/>
              <a:tabLst/>
              <a:defRPr/>
            </a:pPr>
            <a:r>
              <a:rPr lang="en-US" dirty="0"/>
              <a:t>“Military Officer Actions Requiring Presidential, Secretary of Defense, or Under Secretary of Defense for Personnel and Readiness Approval or Senate Confirmation” issued on</a:t>
            </a:r>
            <a:r>
              <a:rPr lang="en-US" baseline="0" dirty="0"/>
              <a:t> 3 January 2014 and incorporating change 1 eff 30 June 2020</a:t>
            </a:r>
          </a:p>
          <a:p>
            <a:pPr marL="0" marR="0" lvl="0" indent="0" algn="l" defTabSz="918881"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5</a:t>
            </a:fld>
            <a:endParaRPr lang="en-US" dirty="0"/>
          </a:p>
        </p:txBody>
      </p:sp>
    </p:spTree>
    <p:extLst>
      <p:ext uri="{BB962C8B-B14F-4D97-AF65-F5344CB8AC3E}">
        <p14:creationId xmlns:p14="http://schemas.microsoft.com/office/powerpoint/2010/main" val="103407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69B2D-5371-4043-81B1-4E64B26C1D92}" type="slidenum">
              <a:rPr lang="en-US" smtClean="0"/>
              <a:t>7</a:t>
            </a:fld>
            <a:endParaRPr lang="en-US" dirty="0"/>
          </a:p>
        </p:txBody>
      </p:sp>
    </p:spTree>
    <p:extLst>
      <p:ext uri="{BB962C8B-B14F-4D97-AF65-F5344CB8AC3E}">
        <p14:creationId xmlns:p14="http://schemas.microsoft.com/office/powerpoint/2010/main" val="23488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FY20</a:t>
            </a:r>
            <a:r>
              <a:rPr lang="en-US" baseline="0" dirty="0"/>
              <a:t> NDAA updated both </a:t>
            </a:r>
            <a:r>
              <a:rPr lang="en-US" sz="1200" dirty="0"/>
              <a:t>10 U.S.C. § 615</a:t>
            </a:r>
            <a:r>
              <a:rPr lang="en-US" sz="1200" baseline="0" dirty="0"/>
              <a:t> and </a:t>
            </a:r>
            <a:r>
              <a:rPr lang="en-US" sz="1200" dirty="0"/>
              <a:t>10 U.S.C. § 14107</a:t>
            </a:r>
            <a:r>
              <a:rPr lang="en-US" sz="1200" baseline="0" dirty="0"/>
              <a:t> to change the prescreening requirement in the RC to promotion to COL and above. Includes (</a:t>
            </a:r>
            <a:r>
              <a:rPr lang="en-US" sz="1200" dirty="0"/>
              <a:t>Statutory board due process requirements same as DoDI 1320.04)</a:t>
            </a:r>
            <a:endParaRPr lang="en-US" sz="1200" baseline="0" dirty="0"/>
          </a:p>
          <a:p>
            <a:pPr marL="171450" indent="-171450">
              <a:buFont typeface="Arial" panose="020B0604020202020204" pitchFamily="34" charset="0"/>
              <a:buChar char="•"/>
            </a:pPr>
            <a:r>
              <a:rPr lang="en-US" sz="1200" baseline="0" dirty="0"/>
              <a:t>On 20 May 2021, the Secretary of Defense directed extension of these robust adverse information review “to all other officer selection boards and processes, O-8 and below, that result in a nomination or appointment recommendation to the Office of the Secretary of Defense.”</a:t>
            </a:r>
          </a:p>
          <a:p>
            <a:pPr marL="171450" indent="-171450">
              <a:buFont typeface="Arial" panose="020B0604020202020204" pitchFamily="34" charset="0"/>
              <a:buChar char="•"/>
            </a:pPr>
            <a:r>
              <a:rPr lang="en-US" sz="1200" dirty="0"/>
              <a:t>10 U.S.C. § 628a</a:t>
            </a:r>
            <a:r>
              <a:rPr lang="en-US" sz="1200" baseline="0" dirty="0"/>
              <a:t> and </a:t>
            </a:r>
            <a:r>
              <a:rPr lang="en-US" sz="1200" dirty="0"/>
              <a:t>10 U.S.C. § 14502a (SSRBs; Statutory board due process requirements same as DoDI 1320.04) </a:t>
            </a:r>
          </a:p>
          <a:p>
            <a:pPr marL="171450" indent="-171450">
              <a:buFont typeface="Arial" panose="020B0604020202020204" pitchFamily="34" charset="0"/>
              <a:buChar char="•"/>
            </a:pPr>
            <a:r>
              <a:rPr lang="en-US" sz="1200" dirty="0"/>
              <a:t>10 U.S.C. § 611</a:t>
            </a:r>
            <a:r>
              <a:rPr lang="en-US" sz="1200" baseline="0" dirty="0"/>
              <a:t> and </a:t>
            </a:r>
            <a:r>
              <a:rPr lang="en-US" sz="1200" dirty="0"/>
              <a:t>10 U.S.C. § 14101 (Convening Authorities)</a:t>
            </a:r>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8</a:t>
            </a:fld>
            <a:endParaRPr lang="en-US" dirty="0"/>
          </a:p>
        </p:txBody>
      </p:sp>
    </p:spTree>
    <p:extLst>
      <p:ext uri="{BB962C8B-B14F-4D97-AF65-F5344CB8AC3E}">
        <p14:creationId xmlns:p14="http://schemas.microsoft.com/office/powerpoint/2010/main" val="252391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FY20</a:t>
            </a:r>
            <a:r>
              <a:rPr lang="en-US" baseline="0" dirty="0"/>
              <a:t> NDAA updated both </a:t>
            </a:r>
            <a:r>
              <a:rPr lang="en-US" sz="1200" dirty="0"/>
              <a:t>10 U.S.C. § 615</a:t>
            </a:r>
            <a:r>
              <a:rPr lang="en-US" sz="1200" baseline="0" dirty="0"/>
              <a:t> and </a:t>
            </a:r>
            <a:r>
              <a:rPr lang="en-US" sz="1200" dirty="0"/>
              <a:t>10 U.S.C. § 14107</a:t>
            </a:r>
            <a:r>
              <a:rPr lang="en-US" sz="1200" baseline="0" dirty="0"/>
              <a:t> to change the prescreening requirement in the RC to promotion to COL and above.</a:t>
            </a:r>
          </a:p>
          <a:p>
            <a:pPr marL="171450" indent="-171450">
              <a:buFont typeface="Arial" panose="020B0604020202020204" pitchFamily="34" charset="0"/>
              <a:buChar char="•"/>
            </a:pPr>
            <a:r>
              <a:rPr lang="en-US" sz="1200" baseline="0" dirty="0"/>
              <a:t>On 20 May 2021, the Secretary of Defense directed extension of these robust adverse information review “to all other officer selection boards and processes, O-8 and below, that result in a nomination or appointment recommendation to the Office of the Secretary of Defense.”</a:t>
            </a:r>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9</a:t>
            </a:fld>
            <a:endParaRPr lang="en-US" dirty="0"/>
          </a:p>
        </p:txBody>
      </p:sp>
    </p:spTree>
    <p:extLst>
      <p:ext uri="{BB962C8B-B14F-4D97-AF65-F5344CB8AC3E}">
        <p14:creationId xmlns:p14="http://schemas.microsoft.com/office/powerpoint/2010/main" val="273015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junior officer levels, HQDA uses a fully-qualified (FQ) screening procedure for promotion. These </a:t>
            </a:r>
          </a:p>
        </p:txBody>
      </p:sp>
      <p:sp>
        <p:nvSpPr>
          <p:cNvPr id="4" name="Slide Number Placeholder 3"/>
          <p:cNvSpPr>
            <a:spLocks noGrp="1"/>
          </p:cNvSpPr>
          <p:nvPr>
            <p:ph type="sldNum" sz="quarter" idx="5"/>
          </p:nvPr>
        </p:nvSpPr>
        <p:spPr/>
        <p:txBody>
          <a:bodyPr/>
          <a:lstStyle/>
          <a:p>
            <a:fld id="{319F05DB-28ED-4552-A427-0BA432B27CDE}" type="slidenum">
              <a:rPr lang="en-US" smtClean="0"/>
              <a:pPr/>
              <a:t>10</a:t>
            </a:fld>
            <a:endParaRPr lang="en-US" dirty="0"/>
          </a:p>
        </p:txBody>
      </p:sp>
    </p:spTree>
    <p:extLst>
      <p:ext uri="{BB962C8B-B14F-4D97-AF65-F5344CB8AC3E}">
        <p14:creationId xmlns:p14="http://schemas.microsoft.com/office/powerpoint/2010/main" val="175085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a:t>
            </a:r>
            <a:r>
              <a:rPr lang="en-US" baseline="0" dirty="0"/>
              <a:t> in AD 2023-03 will be updated into the next edition of AR 15-6.</a:t>
            </a:r>
          </a:p>
          <a:p>
            <a:endParaRPr lang="en-US" baseline="0" dirty="0"/>
          </a:p>
          <a:p>
            <a:r>
              <a:rPr lang="en-US" sz="1200" dirty="0"/>
              <a:t>National Guard’s Complex Administrative Investigations are conducted pursuant to Chief National Guard Bureau</a:t>
            </a:r>
            <a:r>
              <a:rPr lang="en-US" sz="1200" baseline="0" dirty="0"/>
              <a:t> Manu.al</a:t>
            </a:r>
            <a:r>
              <a:rPr lang="en-US" sz="1200" dirty="0"/>
              <a:t> 0400.01A</a:t>
            </a:r>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11</a:t>
            </a:fld>
            <a:endParaRPr lang="en-US" dirty="0"/>
          </a:p>
        </p:txBody>
      </p:sp>
    </p:spTree>
    <p:extLst>
      <p:ext uri="{BB962C8B-B14F-4D97-AF65-F5344CB8AC3E}">
        <p14:creationId xmlns:p14="http://schemas.microsoft.com/office/powerpoint/2010/main" val="174880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Investigation</a:t>
            </a:r>
            <a:r>
              <a:rPr lang="en-US" baseline="0" dirty="0"/>
              <a:t> appointing and approval authority is usually, but not always, a commander.</a:t>
            </a:r>
          </a:p>
          <a:p>
            <a:pPr marL="171450" indent="-171450">
              <a:buFontTx/>
              <a:buChar char="-"/>
            </a:pPr>
            <a:r>
              <a:rPr lang="en-US" baseline="0" dirty="0"/>
              <a:t>A summary of the adverse information will be provided to officers who are being considered for promotion to MAJ and above in the Regular Army and COL and above in the Reserve components. Officers with adverse summaries receive notification that the information will be seen by the PSB and the officer is given the opportunity to send a letter to the PSB.</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12</a:t>
            </a:fld>
            <a:endParaRPr lang="en-US" dirty="0"/>
          </a:p>
        </p:txBody>
      </p:sp>
    </p:spTree>
    <p:extLst>
      <p:ext uri="{BB962C8B-B14F-4D97-AF65-F5344CB8AC3E}">
        <p14:creationId xmlns:p14="http://schemas.microsoft.com/office/powerpoint/2010/main" val="350619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
        <p:nvSpPr>
          <p:cNvPr id="2"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Slide">
    <p:bg>
      <p:bgPr>
        <a:blipFill dpi="0" rotWithShape="0">
          <a:blip r:embed="rId2">
            <a:alphaModFix amt="80000"/>
            <a:lum/>
          </a:blip>
          <a:srcRect/>
          <a:stretch>
            <a:fillRect t="25000" b="-2000"/>
          </a:stretch>
        </a:blipFill>
        <a:effectLst/>
      </p:bgPr>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9"/>
            <p:cNvSpPr>
              <a:spLocks noChangeArrowheads="1"/>
            </p:cNvSpPr>
            <p:nvPr userDrawn="1"/>
          </p:nvSpPr>
          <p:spPr bwMode="auto">
            <a:xfrm>
              <a:off x="0" y="1447800"/>
              <a:ext cx="9144000" cy="274638"/>
            </a:xfrm>
            <a:prstGeom prst="rect">
              <a:avLst/>
            </a:prstGeom>
            <a:solidFill>
              <a:schemeClr val="tx1"/>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sp>
          <p:nvSpPr>
            <p:cNvPr id="8" name="Rectangle 12"/>
            <p:cNvSpPr>
              <a:spLocks noChangeArrowheads="1"/>
            </p:cNvSpPr>
            <p:nvPr userDrawn="1"/>
          </p:nvSpPr>
          <p:spPr bwMode="auto">
            <a:xfrm>
              <a:off x="0" y="1235075"/>
              <a:ext cx="9144000" cy="136525"/>
            </a:xfrm>
            <a:prstGeom prst="rect">
              <a:avLst/>
            </a:prstGeom>
            <a:solidFill>
              <a:srgbClr val="EABD00"/>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0" name="Slide Number Placeholder 8"/>
          <p:cNvSpPr txBox="1">
            <a:spLocks/>
          </p:cNvSpPr>
          <p:nvPr userDrawn="1"/>
        </p:nvSpPr>
        <p:spPr>
          <a:xfrm>
            <a:off x="6858000" y="6448425"/>
            <a:ext cx="2133600" cy="381000"/>
          </a:xfrm>
          <a:prstGeom prst="rect">
            <a:avLst/>
          </a:prstGeom>
        </p:spPr>
        <p:txBody>
          <a:bodyPr lIns="91430" tIns="45715" rIns="91430" bIns="45715" anchor="ctr"/>
          <a:lstStyle/>
          <a:p>
            <a:pPr algn="r" defTabSz="912813" fontAlgn="base">
              <a:spcBef>
                <a:spcPct val="0"/>
              </a:spcBef>
              <a:spcAft>
                <a:spcPct val="0"/>
              </a:spcAft>
              <a:defRPr/>
            </a:pPr>
            <a:r>
              <a:rPr lang="en-US" sz="1200" b="1" dirty="0">
                <a:solidFill>
                  <a:schemeClr val="tx1"/>
                </a:solidFill>
                <a:latin typeface="Arial" panose="020B0604020202020204" pitchFamily="34" charset="0"/>
                <a:cs typeface="Arial" panose="020B0604020202020204" pitchFamily="34" charset="0"/>
              </a:rPr>
              <a:t>Version (1 Mar 23)</a:t>
            </a:r>
          </a:p>
        </p:txBody>
      </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Arial" panose="020B0604020202020204" pitchFamily="34" charset="0"/>
                <a:cs typeface="Arial" panose="020B0604020202020204"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grpSp>
        <p:nvGrpSpPr>
          <p:cNvPr id="15" name="Group 14"/>
          <p:cNvGrpSpPr/>
          <p:nvPr userDrawn="1"/>
        </p:nvGrpSpPr>
        <p:grpSpPr>
          <a:xfrm>
            <a:off x="961138" y="5801728"/>
            <a:ext cx="7162801" cy="457200"/>
            <a:chOff x="1371600" y="5943600"/>
            <a:chExt cx="9306025" cy="457200"/>
          </a:xfrm>
        </p:grpSpPr>
        <p:sp>
          <p:nvSpPr>
            <p:cNvPr id="16" name="Rectangle 15"/>
            <p:cNvSpPr/>
            <p:nvPr userDrawn="1"/>
          </p:nvSpPr>
          <p:spPr>
            <a:xfrm>
              <a:off x="3457320" y="6002013"/>
              <a:ext cx="5134643" cy="338554"/>
            </a:xfrm>
            <a:prstGeom prst="rect">
              <a:avLst/>
            </a:prstGeom>
            <a:noFill/>
          </p:spPr>
          <p:txBody>
            <a:bodyPr wrap="none" lIns="91440" tIns="45720" rIns="91440" bIns="45720">
              <a:spAutoFit/>
            </a:bodyPr>
            <a:lstStyle/>
            <a:p>
              <a:pPr algn="ctr"/>
              <a:r>
                <a:rPr lang="en-US" sz="1600" b="1" i="1" cap="none" spc="0" baseline="0" dirty="0">
                  <a:ln w="10541" cmpd="sng">
                    <a:noFill/>
                    <a:prstDash val="solid"/>
                  </a:ln>
                  <a:solidFill>
                    <a:srgbClr val="000033"/>
                  </a:solidFill>
                  <a:effectLst>
                    <a:outerShdw blurRad="38100" dist="38100" dir="2700000" algn="tl">
                      <a:srgbClr val="000000">
                        <a:alpha val="43137"/>
                      </a:srgbClr>
                    </a:outerShdw>
                  </a:effectLst>
                </a:rPr>
                <a:t>Headquarters, Department of the Army</a:t>
              </a:r>
            </a:p>
          </p:txBody>
        </p:sp>
        <p:grpSp>
          <p:nvGrpSpPr>
            <p:cNvPr id="17" name="Group 16"/>
            <p:cNvGrpSpPr/>
            <p:nvPr userDrawn="1"/>
          </p:nvGrpSpPr>
          <p:grpSpPr>
            <a:xfrm>
              <a:off x="1371600" y="5943600"/>
              <a:ext cx="9306025" cy="67375"/>
              <a:chOff x="1371600" y="6000550"/>
              <a:chExt cx="9306025" cy="67375"/>
            </a:xfrm>
          </p:grpSpPr>
          <p:cxnSp>
            <p:nvCxnSpPr>
              <p:cNvPr id="22" name="Straight Connector 21"/>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flipV="1">
              <a:off x="1371600" y="6333425"/>
              <a:ext cx="9306025" cy="67375"/>
              <a:chOff x="1371600" y="6000550"/>
              <a:chExt cx="9306025" cy="67375"/>
            </a:xfrm>
          </p:grpSpPr>
          <p:cxnSp>
            <p:nvCxnSpPr>
              <p:cNvPr id="19" name="Straight Connector 18"/>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6" name="Rectangle 1026"/>
          <p:cNvSpPr>
            <a:spLocks noChangeArrowheads="1"/>
          </p:cNvSpPr>
          <p:nvPr/>
        </p:nvSpPr>
        <p:spPr bwMode="auto">
          <a:xfrm>
            <a:off x="8231156" y="6735763"/>
            <a:ext cx="65" cy="215444"/>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en-US" sz="1400" b="1" dirty="0">
              <a:solidFill>
                <a:srgbClr val="EEECE1"/>
              </a:solidFill>
              <a:latin typeface="Arial" panose="020B0604020202020204" pitchFamily="34" charset="0"/>
              <a:cs typeface="Arial" panose="020B0604020202020204" pitchFamily="34" charset="0"/>
            </a:endParaRPr>
          </a:p>
        </p:txBody>
      </p:sp>
      <p:cxnSp>
        <p:nvCxnSpPr>
          <p:cNvPr id="7" name="Straight Connector 6"/>
          <p:cNvCxnSpPr/>
          <p:nvPr userDrawn="1"/>
        </p:nvCxnSpPr>
        <p:spPr>
          <a:xfrm>
            <a:off x="654050" y="828675"/>
            <a:ext cx="7829550" cy="9525"/>
          </a:xfrm>
          <a:prstGeom prst="line">
            <a:avLst/>
          </a:prstGeom>
        </p:spPr>
        <p:style>
          <a:lnRef idx="3">
            <a:schemeClr val="dk1"/>
          </a:lnRef>
          <a:fillRef idx="0">
            <a:schemeClr val="dk1"/>
          </a:fillRef>
          <a:effectRef idx="2">
            <a:schemeClr val="dk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76200" y="55563"/>
            <a:ext cx="485775" cy="642937"/>
          </a:xfrm>
          <a:prstGeom prst="rect">
            <a:avLst/>
          </a:prstGeom>
          <a:noFill/>
          <a:ln w="9525">
            <a:noFill/>
            <a:miter lim="800000"/>
            <a:headEnd/>
            <a:tailEnd/>
          </a:ln>
        </p:spPr>
      </p:pic>
      <p:sp>
        <p:nvSpPr>
          <p:cNvPr id="382981" name="Rectangle 1029"/>
          <p:cNvSpPr>
            <a:spLocks noGrp="1" noChangeArrowheads="1"/>
          </p:cNvSpPr>
          <p:nvPr>
            <p:ph type="ctrTitle"/>
          </p:nvPr>
        </p:nvSpPr>
        <p:spPr>
          <a:xfrm>
            <a:off x="395288" y="1600200"/>
            <a:ext cx="8226425" cy="1371600"/>
          </a:xfrm>
          <a:prstGeom prst="rect">
            <a:avLst/>
          </a:prstGeom>
        </p:spPr>
        <p:txBody>
          <a:bodyPr wrap="square" lIns="91440" tIns="45720" rIns="91440" bIns="45720"/>
          <a:lstStyle>
            <a:lvl1pP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82988" name="Rectangle 1036"/>
          <p:cNvSpPr>
            <a:spLocks noGrp="1" noChangeArrowheads="1"/>
          </p:cNvSpPr>
          <p:nvPr>
            <p:ph type="subTitle" idx="1"/>
          </p:nvPr>
        </p:nvSpPr>
        <p:spPr>
          <a:xfrm>
            <a:off x="1328083" y="3048001"/>
            <a:ext cx="6400800" cy="838200"/>
          </a:xfrm>
          <a:prstGeom prst="rect">
            <a:avLst/>
          </a:prstGeom>
        </p:spPr>
        <p:txBody>
          <a:bodyPr anchor="ctr" anchorCtr="1"/>
          <a:lstStyle>
            <a:lvl1pPr marL="0" indent="0" algn="ctr">
              <a:spcBef>
                <a:spcPts val="0"/>
              </a:spcBef>
              <a:buFont typeface="Wingdings" pitchFamily="2" charset="2"/>
              <a:buNone/>
              <a:defRPr>
                <a:latin typeface="Arial" panose="020B0604020202020204" pitchFamily="34" charset="0"/>
                <a:cs typeface="Arial" panose="020B0604020202020204" pitchFamily="34" charset="0"/>
              </a:defRPr>
            </a:lvl1pPr>
          </a:lstStyle>
          <a:p>
            <a:r>
              <a:rPr lang="en-US"/>
              <a:t>Click to edit Master subtitle style</a:t>
            </a:r>
            <a:endParaRPr lang="en-US" dirty="0"/>
          </a:p>
        </p:txBody>
      </p:sp>
      <p:sp>
        <p:nvSpPr>
          <p:cNvPr id="15" name="Text Placeholder 14"/>
          <p:cNvSpPr>
            <a:spLocks noGrp="1"/>
          </p:cNvSpPr>
          <p:nvPr>
            <p:ph type="body" sz="quarter" idx="10"/>
          </p:nvPr>
        </p:nvSpPr>
        <p:spPr>
          <a:xfrm>
            <a:off x="3012141" y="4419600"/>
            <a:ext cx="3146612" cy="336456"/>
          </a:xfrm>
          <a:prstGeom prst="rect">
            <a:avLst/>
          </a:prstGeom>
        </p:spPr>
        <p:txBody>
          <a:bodyPr/>
          <a:lstStyle>
            <a:lvl1pPr algn="ctr">
              <a:buFont typeface="Arial" pitchFamily="34" charset="0"/>
              <a:buNone/>
              <a:defRPr sz="1800" baseline="0">
                <a:latin typeface="Arial" panose="020B0604020202020204" pitchFamily="34" charset="0"/>
                <a:cs typeface="Arial" panose="020B0604020202020204" pitchFamily="34" charset="0"/>
              </a:defRPr>
            </a:lvl1pPr>
            <a:lvl2pPr>
              <a:buFont typeface="Arial" pitchFamily="34" charset="0"/>
              <a:buNone/>
              <a:defRPr sz="1800"/>
            </a:lvl2pPr>
            <a:lvl3pPr>
              <a:buNone/>
              <a:defRPr sz="1800"/>
            </a:lvl3pPr>
            <a:lvl4pPr>
              <a:buNone/>
              <a:defRPr sz="1800"/>
            </a:lvl4pPr>
            <a:lvl5pPr>
              <a:buNone/>
              <a:defRPr sz="1800"/>
            </a:lvl5pPr>
          </a:lstStyle>
          <a:p>
            <a:pPr lvl="0"/>
            <a:r>
              <a:rPr lang="en-US"/>
              <a:t>Click to edit Master text styles</a:t>
            </a:r>
          </a:p>
        </p:txBody>
      </p:sp>
      <p:sp>
        <p:nvSpPr>
          <p:cNvPr id="17" name="Text Placeholder 16"/>
          <p:cNvSpPr>
            <a:spLocks noGrp="1"/>
          </p:cNvSpPr>
          <p:nvPr>
            <p:ph type="body" sz="quarter" idx="11"/>
          </p:nvPr>
        </p:nvSpPr>
        <p:spPr>
          <a:xfrm>
            <a:off x="6024283" y="5741147"/>
            <a:ext cx="3079376" cy="632759"/>
          </a:xfrm>
          <a:prstGeom prst="rect">
            <a:avLst/>
          </a:prstGeom>
        </p:spPr>
        <p:txBody>
          <a:bodyPr/>
          <a:lstStyle>
            <a:lvl1pPr marL="0" indent="0">
              <a:spcBef>
                <a:spcPts val="0"/>
              </a:spcBef>
              <a:buNone/>
              <a:defRPr sz="1400" baseline="0">
                <a:latin typeface="Arial" panose="020B0604020202020204" pitchFamily="34" charset="0"/>
                <a:cs typeface="Arial" panose="020B0604020202020204" pitchFamily="34" charset="0"/>
              </a:defRPr>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9"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6" name="Rectangle 1026"/>
          <p:cNvSpPr>
            <a:spLocks noChangeArrowheads="1"/>
          </p:cNvSpPr>
          <p:nvPr/>
        </p:nvSpPr>
        <p:spPr bwMode="auto">
          <a:xfrm>
            <a:off x="8231188" y="6735763"/>
            <a:ext cx="0" cy="212725"/>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en-US" sz="1400" b="1" dirty="0">
              <a:solidFill>
                <a:srgbClr val="EEECE1"/>
              </a:solidFill>
            </a:endParaRPr>
          </a:p>
        </p:txBody>
      </p:sp>
      <p:cxnSp>
        <p:nvCxnSpPr>
          <p:cNvPr id="7" name="Straight Connector 6"/>
          <p:cNvCxnSpPr/>
          <p:nvPr userDrawn="1"/>
        </p:nvCxnSpPr>
        <p:spPr>
          <a:xfrm>
            <a:off x="654050" y="828675"/>
            <a:ext cx="7829550" cy="9525"/>
          </a:xfrm>
          <a:prstGeom prst="line">
            <a:avLst/>
          </a:prstGeom>
        </p:spPr>
        <p:style>
          <a:lnRef idx="3">
            <a:schemeClr val="dk1"/>
          </a:lnRef>
          <a:fillRef idx="0">
            <a:schemeClr val="dk1"/>
          </a:fillRef>
          <a:effectRef idx="2">
            <a:schemeClr val="dk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76200" y="55563"/>
            <a:ext cx="485775" cy="642937"/>
          </a:xfrm>
          <a:prstGeom prst="rect">
            <a:avLst/>
          </a:prstGeom>
          <a:noFill/>
          <a:ln w="9525">
            <a:noFill/>
            <a:miter lim="800000"/>
            <a:headEnd/>
            <a:tailEnd/>
          </a:ln>
        </p:spPr>
      </p:pic>
      <p:sp>
        <p:nvSpPr>
          <p:cNvPr id="382981" name="Rectangle 1029"/>
          <p:cNvSpPr>
            <a:spLocks noGrp="1" noChangeArrowheads="1"/>
          </p:cNvSpPr>
          <p:nvPr>
            <p:ph type="ctrTitle"/>
          </p:nvPr>
        </p:nvSpPr>
        <p:spPr>
          <a:xfrm>
            <a:off x="395288" y="1600200"/>
            <a:ext cx="8226425" cy="1371600"/>
          </a:xfrm>
          <a:prstGeom prst="rect">
            <a:avLst/>
          </a:prstGeom>
        </p:spPr>
        <p:txBody>
          <a:bodyPr wrap="square" lIns="91440" tIns="45720" rIns="91440" bIns="45720"/>
          <a:lstStyle>
            <a:lvl1pPr>
              <a:defRPr sz="3600"/>
            </a:lvl1pPr>
          </a:lstStyle>
          <a:p>
            <a:r>
              <a:rPr lang="en-US"/>
              <a:t>Click to edit Master title style</a:t>
            </a:r>
            <a:endParaRPr lang="en-US" dirty="0"/>
          </a:p>
        </p:txBody>
      </p:sp>
      <p:sp>
        <p:nvSpPr>
          <p:cNvPr id="382988" name="Rectangle 1036"/>
          <p:cNvSpPr>
            <a:spLocks noGrp="1" noChangeArrowheads="1"/>
          </p:cNvSpPr>
          <p:nvPr>
            <p:ph type="subTitle" idx="1"/>
          </p:nvPr>
        </p:nvSpPr>
        <p:spPr>
          <a:xfrm>
            <a:off x="1328083" y="3048001"/>
            <a:ext cx="6400800" cy="838200"/>
          </a:xfrm>
          <a:prstGeom prst="rect">
            <a:avLst/>
          </a:prstGeom>
        </p:spPr>
        <p:txBody>
          <a:bodyPr anchor="ctr" anchorCtr="1"/>
          <a:lstStyle>
            <a:lvl1pPr marL="0" indent="0" algn="ctr">
              <a:spcBef>
                <a:spcPts val="0"/>
              </a:spcBef>
              <a:buFont typeface="Wingdings" pitchFamily="2" charset="2"/>
              <a:buNone/>
              <a:defRPr/>
            </a:lvl1pPr>
          </a:lstStyle>
          <a:p>
            <a:r>
              <a:rPr lang="en-US"/>
              <a:t>Click to edit Master subtitle style</a:t>
            </a:r>
            <a:endParaRPr lang="en-US" dirty="0"/>
          </a:p>
        </p:txBody>
      </p:sp>
      <p:sp>
        <p:nvSpPr>
          <p:cNvPr id="15" name="Text Placeholder 14"/>
          <p:cNvSpPr>
            <a:spLocks noGrp="1"/>
          </p:cNvSpPr>
          <p:nvPr>
            <p:ph type="body" sz="quarter" idx="10"/>
          </p:nvPr>
        </p:nvSpPr>
        <p:spPr>
          <a:xfrm>
            <a:off x="3012141" y="4419600"/>
            <a:ext cx="3146612" cy="336456"/>
          </a:xfrm>
          <a:prstGeom prst="rect">
            <a:avLst/>
          </a:prstGeom>
        </p:spPr>
        <p:txBody>
          <a:bodyPr/>
          <a:lstStyle>
            <a:lvl1pPr algn="ctr">
              <a:buFont typeface="Arial" pitchFamily="34" charset="0"/>
              <a:buNone/>
              <a:defRPr sz="1800" baseline="0"/>
            </a:lvl1pPr>
            <a:lvl2pPr>
              <a:buFont typeface="Arial" pitchFamily="34" charset="0"/>
              <a:buNone/>
              <a:defRPr sz="1800"/>
            </a:lvl2pPr>
            <a:lvl3pPr>
              <a:buNone/>
              <a:defRPr sz="1800"/>
            </a:lvl3pPr>
            <a:lvl4pPr>
              <a:buNone/>
              <a:defRPr sz="1800"/>
            </a:lvl4pPr>
            <a:lvl5pPr>
              <a:buNone/>
              <a:defRPr sz="1800"/>
            </a:lvl5pPr>
          </a:lstStyle>
          <a:p>
            <a:pPr lvl="0"/>
            <a:r>
              <a:rPr lang="en-US"/>
              <a:t>Click to edit Master text styles</a:t>
            </a:r>
          </a:p>
        </p:txBody>
      </p:sp>
      <p:sp>
        <p:nvSpPr>
          <p:cNvPr id="17" name="Text Placeholder 16"/>
          <p:cNvSpPr>
            <a:spLocks noGrp="1"/>
          </p:cNvSpPr>
          <p:nvPr>
            <p:ph type="body" sz="quarter" idx="11"/>
          </p:nvPr>
        </p:nvSpPr>
        <p:spPr>
          <a:xfrm>
            <a:off x="6024283" y="5741147"/>
            <a:ext cx="3079376" cy="632759"/>
          </a:xfrm>
          <a:prstGeom prst="rect">
            <a:avLst/>
          </a:prstGeom>
        </p:spPr>
        <p:txBody>
          <a:bodyPr/>
          <a:lstStyle>
            <a:lvl1pPr marL="0" indent="0">
              <a:spcBef>
                <a:spcPts val="0"/>
              </a:spcBef>
              <a:buNone/>
              <a:defRPr sz="1400" baseline="0"/>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9"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8763000" y="6858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5723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03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27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474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2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370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617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6770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78871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15534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3377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82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414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797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7_Title Slide">
    <p:bg>
      <p:bgPr>
        <a:blipFill dpi="0" rotWithShape="0">
          <a:blip r:embed="rId2">
            <a:alphaModFix amt="80000"/>
            <a:lum/>
          </a:blip>
          <a:srcRect/>
          <a:stretch>
            <a:fillRect t="25000" b="-2000"/>
          </a:stretch>
        </a:blipFill>
        <a:effectLst/>
      </p:bgPr>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9"/>
            <p:cNvSpPr>
              <a:spLocks noChangeArrowheads="1"/>
            </p:cNvSpPr>
            <p:nvPr userDrawn="1"/>
          </p:nvSpPr>
          <p:spPr bwMode="auto">
            <a:xfrm>
              <a:off x="0" y="1447800"/>
              <a:ext cx="9144000" cy="274638"/>
            </a:xfrm>
            <a:prstGeom prst="rect">
              <a:avLst/>
            </a:prstGeom>
            <a:solidFill>
              <a:schemeClr val="tx1"/>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endParaRPr>
            </a:p>
          </p:txBody>
        </p:sp>
        <p:sp>
          <p:nvSpPr>
            <p:cNvPr id="8" name="Rectangle 12"/>
            <p:cNvSpPr>
              <a:spLocks noChangeArrowheads="1"/>
            </p:cNvSpPr>
            <p:nvPr userDrawn="1"/>
          </p:nvSpPr>
          <p:spPr bwMode="auto">
            <a:xfrm>
              <a:off x="0" y="1235075"/>
              <a:ext cx="9144000" cy="136525"/>
            </a:xfrm>
            <a:prstGeom prst="rect">
              <a:avLst/>
            </a:prstGeom>
            <a:solidFill>
              <a:srgbClr val="EABD00"/>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a:t>Click to edit Master title style</a:t>
            </a:r>
          </a:p>
        </p:txBody>
      </p:sp>
      <p:sp>
        <p:nvSpPr>
          <p:cNvPr id="10" name="TextBox 12"/>
          <p:cNvSpPr txBox="1">
            <a:spLocks noChangeArrowheads="1"/>
          </p:cNvSpPr>
          <p:nvPr userDrawn="1"/>
        </p:nvSpPr>
        <p:spPr bwMode="auto">
          <a:xfrm>
            <a:off x="3438525" y="662940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grpSp>
        <p:nvGrpSpPr>
          <p:cNvPr id="13" name="Group 12"/>
          <p:cNvGrpSpPr/>
          <p:nvPr userDrawn="1"/>
        </p:nvGrpSpPr>
        <p:grpSpPr>
          <a:xfrm>
            <a:off x="961138" y="5801728"/>
            <a:ext cx="7162801" cy="457200"/>
            <a:chOff x="1371600" y="5943600"/>
            <a:chExt cx="9306025" cy="457200"/>
          </a:xfrm>
        </p:grpSpPr>
        <p:sp>
          <p:nvSpPr>
            <p:cNvPr id="15" name="Rectangle 14"/>
            <p:cNvSpPr/>
            <p:nvPr userDrawn="1"/>
          </p:nvSpPr>
          <p:spPr>
            <a:xfrm>
              <a:off x="3457311" y="6002013"/>
              <a:ext cx="5134643" cy="338554"/>
            </a:xfrm>
            <a:prstGeom prst="rect">
              <a:avLst/>
            </a:prstGeom>
            <a:noFill/>
          </p:spPr>
          <p:txBody>
            <a:bodyPr wrap="none" lIns="91440" tIns="45720" rIns="91440" bIns="45720">
              <a:spAutoFit/>
            </a:bodyPr>
            <a:lstStyle/>
            <a:p>
              <a:pPr algn="ctr"/>
              <a:r>
                <a:rPr lang="en-US" sz="1600" b="1" i="1" cap="none" spc="0" baseline="0" dirty="0">
                  <a:ln w="10541" cmpd="sng">
                    <a:noFill/>
                    <a:prstDash val="solid"/>
                  </a:ln>
                  <a:solidFill>
                    <a:srgbClr val="000033"/>
                  </a:solidFill>
                  <a:effectLst>
                    <a:outerShdw blurRad="38100" dist="38100" dir="2700000" algn="tl">
                      <a:srgbClr val="000000">
                        <a:alpha val="43137"/>
                      </a:srgbClr>
                    </a:outerShdw>
                  </a:effectLst>
                </a:rPr>
                <a:t>Headquarters, Department of the Army</a:t>
              </a:r>
            </a:p>
          </p:txBody>
        </p:sp>
        <p:grpSp>
          <p:nvGrpSpPr>
            <p:cNvPr id="16" name="Group 15"/>
            <p:cNvGrpSpPr/>
            <p:nvPr userDrawn="1"/>
          </p:nvGrpSpPr>
          <p:grpSpPr>
            <a:xfrm>
              <a:off x="1371600" y="5943600"/>
              <a:ext cx="9306025" cy="67375"/>
              <a:chOff x="1371600" y="6000550"/>
              <a:chExt cx="9306025" cy="67375"/>
            </a:xfrm>
          </p:grpSpPr>
          <p:cxnSp>
            <p:nvCxnSpPr>
              <p:cNvPr id="21" name="Straight Connector 20"/>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flipV="1">
              <a:off x="1371600" y="6333425"/>
              <a:ext cx="9306025" cy="67375"/>
              <a:chOff x="1371600" y="6000550"/>
              <a:chExt cx="9306025" cy="67375"/>
            </a:xfrm>
          </p:grpSpPr>
          <p:cxnSp>
            <p:nvCxnSpPr>
              <p:cNvPr id="18" name="Straight Connector 17"/>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860180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
        <p:nvSpPr>
          <p:cNvPr id="2"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spTree>
    <p:extLst>
      <p:ext uri="{BB962C8B-B14F-4D97-AF65-F5344CB8AC3E}">
        <p14:creationId xmlns:p14="http://schemas.microsoft.com/office/powerpoint/2010/main" val="2052175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8_Title Slide">
    <p:bg>
      <p:bgPr>
        <a:blipFill dpi="0" rotWithShape="0">
          <a:blip r:embed="rId2">
            <a:alphaModFix amt="80000"/>
            <a:lum/>
          </a:blip>
          <a:srcRect/>
          <a:stretch>
            <a:fillRect t="25000" b="-2000"/>
          </a:stretch>
        </a:blipFill>
        <a:effectLst/>
      </p:bgPr>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9"/>
            <p:cNvSpPr>
              <a:spLocks noChangeArrowheads="1"/>
            </p:cNvSpPr>
            <p:nvPr userDrawn="1"/>
          </p:nvSpPr>
          <p:spPr bwMode="auto">
            <a:xfrm>
              <a:off x="0" y="1447800"/>
              <a:ext cx="9144000" cy="274638"/>
            </a:xfrm>
            <a:prstGeom prst="rect">
              <a:avLst/>
            </a:prstGeom>
            <a:solidFill>
              <a:schemeClr val="tx1"/>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sp>
          <p:nvSpPr>
            <p:cNvPr id="8" name="Rectangle 12"/>
            <p:cNvSpPr>
              <a:spLocks noChangeArrowheads="1"/>
            </p:cNvSpPr>
            <p:nvPr userDrawn="1"/>
          </p:nvSpPr>
          <p:spPr bwMode="auto">
            <a:xfrm>
              <a:off x="0" y="1235075"/>
              <a:ext cx="9144000" cy="136525"/>
            </a:xfrm>
            <a:prstGeom prst="rect">
              <a:avLst/>
            </a:prstGeom>
            <a:solidFill>
              <a:srgbClr val="EABD00"/>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0" name="Slide Number Placeholder 8"/>
          <p:cNvSpPr txBox="1">
            <a:spLocks/>
          </p:cNvSpPr>
          <p:nvPr userDrawn="1"/>
        </p:nvSpPr>
        <p:spPr>
          <a:xfrm>
            <a:off x="6858000" y="6448425"/>
            <a:ext cx="2133600" cy="381000"/>
          </a:xfrm>
          <a:prstGeom prst="rect">
            <a:avLst/>
          </a:prstGeom>
        </p:spPr>
        <p:txBody>
          <a:bodyPr lIns="91430" tIns="45715" rIns="91430" bIns="45715" anchor="ctr"/>
          <a:lstStyle/>
          <a:p>
            <a:pPr algn="r" defTabSz="912813" fontAlgn="base">
              <a:spcBef>
                <a:spcPct val="0"/>
              </a:spcBef>
              <a:spcAft>
                <a:spcPct val="0"/>
              </a:spcAft>
              <a:defRPr/>
            </a:pPr>
            <a:fld id="{1E8CF777-FEC4-4F7A-9961-B8FE09FF8F1A}" type="slidenum">
              <a:rPr lang="en-US" sz="1200" b="1">
                <a:solidFill>
                  <a:srgbClr val="FFFFFF"/>
                </a:solidFill>
                <a:latin typeface="Arial" panose="020B0604020202020204" pitchFamily="34" charset="0"/>
                <a:cs typeface="Arial" panose="020B0604020202020204" pitchFamily="34" charset="0"/>
              </a:rPr>
              <a:pPr algn="r" defTabSz="912813" fontAlgn="base">
                <a:spcBef>
                  <a:spcPct val="0"/>
                </a:spcBef>
                <a:spcAft>
                  <a:spcPct val="0"/>
                </a:spcAft>
                <a:defRPr/>
              </a:pPr>
              <a:t>‹#›</a:t>
            </a:fld>
            <a:endParaRPr lang="en-US" sz="1200" b="1" dirty="0">
              <a:solidFill>
                <a:srgbClr val="FFFFFF"/>
              </a:solidFill>
              <a:latin typeface="Arial" panose="020B0604020202020204" pitchFamily="34" charset="0"/>
              <a:cs typeface="Arial" panose="020B0604020202020204" pitchFamily="34" charset="0"/>
            </a:endParaRPr>
          </a:p>
        </p:txBody>
      </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Arial" panose="020B0604020202020204" pitchFamily="34" charset="0"/>
                <a:cs typeface="Arial" panose="020B0604020202020204"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grpSp>
        <p:nvGrpSpPr>
          <p:cNvPr id="15" name="Group 14"/>
          <p:cNvGrpSpPr/>
          <p:nvPr userDrawn="1"/>
        </p:nvGrpSpPr>
        <p:grpSpPr>
          <a:xfrm>
            <a:off x="961138" y="5801728"/>
            <a:ext cx="7162801" cy="457200"/>
            <a:chOff x="1371600" y="5943600"/>
            <a:chExt cx="9306025" cy="457200"/>
          </a:xfrm>
        </p:grpSpPr>
        <p:sp>
          <p:nvSpPr>
            <p:cNvPr id="16" name="Rectangle 15"/>
            <p:cNvSpPr/>
            <p:nvPr userDrawn="1"/>
          </p:nvSpPr>
          <p:spPr>
            <a:xfrm>
              <a:off x="3457320" y="6002013"/>
              <a:ext cx="5134643" cy="338554"/>
            </a:xfrm>
            <a:prstGeom prst="rect">
              <a:avLst/>
            </a:prstGeom>
            <a:noFill/>
          </p:spPr>
          <p:txBody>
            <a:bodyPr wrap="none" lIns="91440" tIns="45720" rIns="91440" bIns="45720">
              <a:spAutoFit/>
            </a:bodyPr>
            <a:lstStyle/>
            <a:p>
              <a:pPr algn="ctr"/>
              <a:r>
                <a:rPr lang="en-US" sz="1600" b="1" i="1" cap="none" spc="0" baseline="0" dirty="0">
                  <a:ln w="10541" cmpd="sng">
                    <a:noFill/>
                    <a:prstDash val="solid"/>
                  </a:ln>
                  <a:solidFill>
                    <a:srgbClr val="000033"/>
                  </a:solidFill>
                  <a:effectLst>
                    <a:outerShdw blurRad="38100" dist="38100" dir="2700000" algn="tl">
                      <a:srgbClr val="000000">
                        <a:alpha val="43137"/>
                      </a:srgbClr>
                    </a:outerShdw>
                  </a:effectLst>
                </a:rPr>
                <a:t>Headquarters, Department of the Army</a:t>
              </a:r>
            </a:p>
          </p:txBody>
        </p:sp>
        <p:grpSp>
          <p:nvGrpSpPr>
            <p:cNvPr id="17" name="Group 16"/>
            <p:cNvGrpSpPr/>
            <p:nvPr userDrawn="1"/>
          </p:nvGrpSpPr>
          <p:grpSpPr>
            <a:xfrm>
              <a:off x="1371600" y="5943600"/>
              <a:ext cx="9306025" cy="67375"/>
              <a:chOff x="1371600" y="6000550"/>
              <a:chExt cx="9306025" cy="67375"/>
            </a:xfrm>
          </p:grpSpPr>
          <p:cxnSp>
            <p:nvCxnSpPr>
              <p:cNvPr id="22" name="Straight Connector 21"/>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flipV="1">
              <a:off x="1371600" y="6333425"/>
              <a:ext cx="9306025" cy="67375"/>
              <a:chOff x="1371600" y="6000550"/>
              <a:chExt cx="9306025" cy="67375"/>
            </a:xfrm>
          </p:grpSpPr>
          <p:cxnSp>
            <p:nvCxnSpPr>
              <p:cNvPr id="19" name="Straight Connector 18"/>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4718190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6" name="Rectangle 1026"/>
          <p:cNvSpPr>
            <a:spLocks noChangeArrowheads="1"/>
          </p:cNvSpPr>
          <p:nvPr/>
        </p:nvSpPr>
        <p:spPr bwMode="auto">
          <a:xfrm>
            <a:off x="8231156" y="6735763"/>
            <a:ext cx="65" cy="215444"/>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en-US" sz="1400" b="1" dirty="0">
              <a:solidFill>
                <a:srgbClr val="EEECE1"/>
              </a:solidFill>
              <a:latin typeface="Arial" panose="020B0604020202020204" pitchFamily="34" charset="0"/>
              <a:cs typeface="Arial" panose="020B0604020202020204" pitchFamily="34" charset="0"/>
            </a:endParaRPr>
          </a:p>
        </p:txBody>
      </p:sp>
      <p:cxnSp>
        <p:nvCxnSpPr>
          <p:cNvPr id="7" name="Straight Connector 6"/>
          <p:cNvCxnSpPr/>
          <p:nvPr userDrawn="1"/>
        </p:nvCxnSpPr>
        <p:spPr>
          <a:xfrm>
            <a:off x="654050" y="828675"/>
            <a:ext cx="7829550" cy="9525"/>
          </a:xfrm>
          <a:prstGeom prst="line">
            <a:avLst/>
          </a:prstGeom>
        </p:spPr>
        <p:style>
          <a:lnRef idx="3">
            <a:schemeClr val="dk1"/>
          </a:lnRef>
          <a:fillRef idx="0">
            <a:schemeClr val="dk1"/>
          </a:fillRef>
          <a:effectRef idx="2">
            <a:schemeClr val="dk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76200" y="55563"/>
            <a:ext cx="485775" cy="642937"/>
          </a:xfrm>
          <a:prstGeom prst="rect">
            <a:avLst/>
          </a:prstGeom>
          <a:noFill/>
          <a:ln w="9525">
            <a:noFill/>
            <a:miter lim="800000"/>
            <a:headEnd/>
            <a:tailEnd/>
          </a:ln>
        </p:spPr>
      </p:pic>
      <p:sp>
        <p:nvSpPr>
          <p:cNvPr id="382981" name="Rectangle 1029"/>
          <p:cNvSpPr>
            <a:spLocks noGrp="1" noChangeArrowheads="1"/>
          </p:cNvSpPr>
          <p:nvPr>
            <p:ph type="ctrTitle"/>
          </p:nvPr>
        </p:nvSpPr>
        <p:spPr>
          <a:xfrm>
            <a:off x="395288" y="1600200"/>
            <a:ext cx="8226425" cy="1371600"/>
          </a:xfrm>
          <a:prstGeom prst="rect">
            <a:avLst/>
          </a:prstGeom>
        </p:spPr>
        <p:txBody>
          <a:bodyPr wrap="square" lIns="91440" tIns="45720" rIns="91440" bIns="45720"/>
          <a:lstStyle>
            <a:lvl1pP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82988" name="Rectangle 1036"/>
          <p:cNvSpPr>
            <a:spLocks noGrp="1" noChangeArrowheads="1"/>
          </p:cNvSpPr>
          <p:nvPr>
            <p:ph type="subTitle" idx="1"/>
          </p:nvPr>
        </p:nvSpPr>
        <p:spPr>
          <a:xfrm>
            <a:off x="1328083" y="3048001"/>
            <a:ext cx="6400800" cy="838200"/>
          </a:xfrm>
          <a:prstGeom prst="rect">
            <a:avLst/>
          </a:prstGeom>
        </p:spPr>
        <p:txBody>
          <a:bodyPr anchor="ctr" anchorCtr="1"/>
          <a:lstStyle>
            <a:lvl1pPr marL="0" indent="0" algn="ctr">
              <a:spcBef>
                <a:spcPts val="0"/>
              </a:spcBef>
              <a:buFont typeface="Wingdings" pitchFamily="2" charset="2"/>
              <a:buNone/>
              <a:defRPr>
                <a:latin typeface="Arial" panose="020B0604020202020204" pitchFamily="34" charset="0"/>
                <a:cs typeface="Arial" panose="020B0604020202020204" pitchFamily="34" charset="0"/>
              </a:defRPr>
            </a:lvl1pPr>
          </a:lstStyle>
          <a:p>
            <a:r>
              <a:rPr lang="en-US"/>
              <a:t>Click to edit Master subtitle style</a:t>
            </a:r>
            <a:endParaRPr lang="en-US" dirty="0"/>
          </a:p>
        </p:txBody>
      </p:sp>
      <p:sp>
        <p:nvSpPr>
          <p:cNvPr id="15" name="Text Placeholder 14"/>
          <p:cNvSpPr>
            <a:spLocks noGrp="1"/>
          </p:cNvSpPr>
          <p:nvPr>
            <p:ph type="body" sz="quarter" idx="10"/>
          </p:nvPr>
        </p:nvSpPr>
        <p:spPr>
          <a:xfrm>
            <a:off x="3012141" y="4419600"/>
            <a:ext cx="3146612" cy="336456"/>
          </a:xfrm>
          <a:prstGeom prst="rect">
            <a:avLst/>
          </a:prstGeom>
        </p:spPr>
        <p:txBody>
          <a:bodyPr/>
          <a:lstStyle>
            <a:lvl1pPr algn="ctr">
              <a:buFont typeface="Arial" pitchFamily="34" charset="0"/>
              <a:buNone/>
              <a:defRPr sz="1800" baseline="0">
                <a:latin typeface="Arial" panose="020B0604020202020204" pitchFamily="34" charset="0"/>
                <a:cs typeface="Arial" panose="020B0604020202020204" pitchFamily="34" charset="0"/>
              </a:defRPr>
            </a:lvl1pPr>
            <a:lvl2pPr>
              <a:buFont typeface="Arial" pitchFamily="34" charset="0"/>
              <a:buNone/>
              <a:defRPr sz="1800"/>
            </a:lvl2pPr>
            <a:lvl3pPr>
              <a:buNone/>
              <a:defRPr sz="1800"/>
            </a:lvl3pPr>
            <a:lvl4pPr>
              <a:buNone/>
              <a:defRPr sz="1800"/>
            </a:lvl4pPr>
            <a:lvl5pPr>
              <a:buNone/>
              <a:defRPr sz="1800"/>
            </a:lvl5pPr>
          </a:lstStyle>
          <a:p>
            <a:pPr lvl="0"/>
            <a:r>
              <a:rPr lang="en-US"/>
              <a:t>Click to edit Master text styles</a:t>
            </a:r>
          </a:p>
        </p:txBody>
      </p:sp>
      <p:sp>
        <p:nvSpPr>
          <p:cNvPr id="17" name="Text Placeholder 16"/>
          <p:cNvSpPr>
            <a:spLocks noGrp="1"/>
          </p:cNvSpPr>
          <p:nvPr>
            <p:ph type="body" sz="quarter" idx="11"/>
          </p:nvPr>
        </p:nvSpPr>
        <p:spPr>
          <a:xfrm>
            <a:off x="6024283" y="5741147"/>
            <a:ext cx="3079376" cy="632759"/>
          </a:xfrm>
          <a:prstGeom prst="rect">
            <a:avLst/>
          </a:prstGeom>
        </p:spPr>
        <p:txBody>
          <a:bodyPr/>
          <a:lstStyle>
            <a:lvl1pPr marL="0" indent="0">
              <a:spcBef>
                <a:spcPts val="0"/>
              </a:spcBef>
              <a:buNone/>
              <a:defRPr sz="1400" baseline="0">
                <a:latin typeface="Arial" panose="020B0604020202020204" pitchFamily="34" charset="0"/>
                <a:cs typeface="Arial" panose="020B0604020202020204" pitchFamily="34" charset="0"/>
              </a:defRPr>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9"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spTree>
    <p:extLst>
      <p:ext uri="{BB962C8B-B14F-4D97-AF65-F5344CB8AC3E}">
        <p14:creationId xmlns:p14="http://schemas.microsoft.com/office/powerpoint/2010/main" val="4168434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6" name="Rectangle 1026"/>
          <p:cNvSpPr>
            <a:spLocks noChangeArrowheads="1"/>
          </p:cNvSpPr>
          <p:nvPr/>
        </p:nvSpPr>
        <p:spPr bwMode="auto">
          <a:xfrm>
            <a:off x="8231188" y="6735763"/>
            <a:ext cx="0" cy="212725"/>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en-US" sz="1400" b="1" dirty="0">
              <a:solidFill>
                <a:srgbClr val="EEECE1"/>
              </a:solidFill>
            </a:endParaRPr>
          </a:p>
        </p:txBody>
      </p:sp>
      <p:cxnSp>
        <p:nvCxnSpPr>
          <p:cNvPr id="7" name="Straight Connector 6"/>
          <p:cNvCxnSpPr/>
          <p:nvPr userDrawn="1"/>
        </p:nvCxnSpPr>
        <p:spPr>
          <a:xfrm>
            <a:off x="654050" y="828675"/>
            <a:ext cx="7829550" cy="9525"/>
          </a:xfrm>
          <a:prstGeom prst="line">
            <a:avLst/>
          </a:prstGeom>
        </p:spPr>
        <p:style>
          <a:lnRef idx="3">
            <a:schemeClr val="dk1"/>
          </a:lnRef>
          <a:fillRef idx="0">
            <a:schemeClr val="dk1"/>
          </a:fillRef>
          <a:effectRef idx="2">
            <a:schemeClr val="dk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76200" y="55563"/>
            <a:ext cx="485775" cy="642937"/>
          </a:xfrm>
          <a:prstGeom prst="rect">
            <a:avLst/>
          </a:prstGeom>
          <a:noFill/>
          <a:ln w="9525">
            <a:noFill/>
            <a:miter lim="800000"/>
            <a:headEnd/>
            <a:tailEnd/>
          </a:ln>
        </p:spPr>
      </p:pic>
      <p:sp>
        <p:nvSpPr>
          <p:cNvPr id="382981" name="Rectangle 1029"/>
          <p:cNvSpPr>
            <a:spLocks noGrp="1" noChangeArrowheads="1"/>
          </p:cNvSpPr>
          <p:nvPr>
            <p:ph type="ctrTitle"/>
          </p:nvPr>
        </p:nvSpPr>
        <p:spPr>
          <a:xfrm>
            <a:off x="395288" y="1600200"/>
            <a:ext cx="8226425" cy="1371600"/>
          </a:xfrm>
          <a:prstGeom prst="rect">
            <a:avLst/>
          </a:prstGeom>
        </p:spPr>
        <p:txBody>
          <a:bodyPr wrap="square" lIns="91440" tIns="45720" rIns="91440" bIns="45720"/>
          <a:lstStyle>
            <a:lvl1pPr>
              <a:defRPr sz="3600"/>
            </a:lvl1pPr>
          </a:lstStyle>
          <a:p>
            <a:r>
              <a:rPr lang="en-US"/>
              <a:t>Click to edit Master title style</a:t>
            </a:r>
            <a:endParaRPr lang="en-US" dirty="0"/>
          </a:p>
        </p:txBody>
      </p:sp>
      <p:sp>
        <p:nvSpPr>
          <p:cNvPr id="382988" name="Rectangle 1036"/>
          <p:cNvSpPr>
            <a:spLocks noGrp="1" noChangeArrowheads="1"/>
          </p:cNvSpPr>
          <p:nvPr>
            <p:ph type="subTitle" idx="1"/>
          </p:nvPr>
        </p:nvSpPr>
        <p:spPr>
          <a:xfrm>
            <a:off x="1328083" y="3048001"/>
            <a:ext cx="6400800" cy="838200"/>
          </a:xfrm>
          <a:prstGeom prst="rect">
            <a:avLst/>
          </a:prstGeom>
        </p:spPr>
        <p:txBody>
          <a:bodyPr anchor="ctr" anchorCtr="1"/>
          <a:lstStyle>
            <a:lvl1pPr marL="0" indent="0" algn="ctr">
              <a:spcBef>
                <a:spcPts val="0"/>
              </a:spcBef>
              <a:buFont typeface="Wingdings" pitchFamily="2" charset="2"/>
              <a:buNone/>
              <a:defRPr/>
            </a:lvl1pPr>
          </a:lstStyle>
          <a:p>
            <a:r>
              <a:rPr lang="en-US"/>
              <a:t>Click to edit Master subtitle style</a:t>
            </a:r>
            <a:endParaRPr lang="en-US" dirty="0"/>
          </a:p>
        </p:txBody>
      </p:sp>
      <p:sp>
        <p:nvSpPr>
          <p:cNvPr id="15" name="Text Placeholder 14"/>
          <p:cNvSpPr>
            <a:spLocks noGrp="1"/>
          </p:cNvSpPr>
          <p:nvPr>
            <p:ph type="body" sz="quarter" idx="10"/>
          </p:nvPr>
        </p:nvSpPr>
        <p:spPr>
          <a:xfrm>
            <a:off x="3012141" y="4419600"/>
            <a:ext cx="3146612" cy="336456"/>
          </a:xfrm>
          <a:prstGeom prst="rect">
            <a:avLst/>
          </a:prstGeom>
        </p:spPr>
        <p:txBody>
          <a:bodyPr/>
          <a:lstStyle>
            <a:lvl1pPr algn="ctr">
              <a:buFont typeface="Arial" pitchFamily="34" charset="0"/>
              <a:buNone/>
              <a:defRPr sz="1800" baseline="0"/>
            </a:lvl1pPr>
            <a:lvl2pPr>
              <a:buFont typeface="Arial" pitchFamily="34" charset="0"/>
              <a:buNone/>
              <a:defRPr sz="1800"/>
            </a:lvl2pPr>
            <a:lvl3pPr>
              <a:buNone/>
              <a:defRPr sz="1800"/>
            </a:lvl3pPr>
            <a:lvl4pPr>
              <a:buNone/>
              <a:defRPr sz="1800"/>
            </a:lvl4pPr>
            <a:lvl5pPr>
              <a:buNone/>
              <a:defRPr sz="1800"/>
            </a:lvl5pPr>
          </a:lstStyle>
          <a:p>
            <a:pPr lvl="0"/>
            <a:r>
              <a:rPr lang="en-US"/>
              <a:t>Click to edit Master text styles</a:t>
            </a:r>
          </a:p>
        </p:txBody>
      </p:sp>
      <p:sp>
        <p:nvSpPr>
          <p:cNvPr id="17" name="Text Placeholder 16"/>
          <p:cNvSpPr>
            <a:spLocks noGrp="1"/>
          </p:cNvSpPr>
          <p:nvPr>
            <p:ph type="body" sz="quarter" idx="11"/>
          </p:nvPr>
        </p:nvSpPr>
        <p:spPr>
          <a:xfrm>
            <a:off x="6024283" y="5741147"/>
            <a:ext cx="3079376" cy="632759"/>
          </a:xfrm>
          <a:prstGeom prst="rect">
            <a:avLst/>
          </a:prstGeom>
        </p:spPr>
        <p:txBody>
          <a:bodyPr/>
          <a:lstStyle>
            <a:lvl1pPr marL="0" indent="0">
              <a:spcBef>
                <a:spcPts val="0"/>
              </a:spcBef>
              <a:buNone/>
              <a:defRPr sz="1400" baseline="0"/>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9"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spTree>
    <p:extLst>
      <p:ext uri="{BB962C8B-B14F-4D97-AF65-F5344CB8AC3E}">
        <p14:creationId xmlns:p14="http://schemas.microsoft.com/office/powerpoint/2010/main" val="4141895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1896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8763000" y="6858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75281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484" y="452718"/>
            <a:ext cx="6710642" cy="1600200"/>
          </a:xfrm>
        </p:spPr>
        <p:txBody>
          <a:bodyPr anchor="ctr" anchorCtr="0"/>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827484" y="2185395"/>
            <a:ext cx="7662528" cy="4063004"/>
          </a:xfrm>
        </p:spPr>
        <p:txBody>
          <a:bodyPr/>
          <a:lstStyle>
            <a:lvl1pPr marL="257175" indent="-257175">
              <a:buClr>
                <a:srgbClr val="FFFF00"/>
              </a:buClr>
              <a:buSzPct val="125000"/>
              <a:buFont typeface="Arial" panose="020B0604020202020204" pitchFamily="34" charset="0"/>
              <a:buChar char="•"/>
              <a:defRPr sz="2400" b="1">
                <a:effectLst>
                  <a:outerShdw blurRad="38100" dist="38100" dir="2700000" algn="tl">
                    <a:srgbClr val="000000">
                      <a:alpha val="43137"/>
                    </a:srgbClr>
                  </a:outerShdw>
                </a:effectLst>
              </a:defRPr>
            </a:lvl1pPr>
            <a:lvl2pPr marL="557213" indent="-214313">
              <a:buClr>
                <a:srgbClr val="FFFF00"/>
              </a:buClr>
              <a:buSzPct val="125000"/>
              <a:buFont typeface="Arial" panose="020B0604020202020204" pitchFamily="34" charset="0"/>
              <a:buChar char="•"/>
              <a:defRPr sz="2100" b="1">
                <a:solidFill>
                  <a:srgbClr val="FFFF00"/>
                </a:solidFill>
              </a:defRPr>
            </a:lvl2pPr>
            <a:lvl3pPr marL="857250" indent="-171450">
              <a:buClr>
                <a:srgbClr val="FFFF00"/>
              </a:buClr>
              <a:buSzPct val="125000"/>
              <a:buFont typeface="Arial" panose="020B0604020202020204" pitchFamily="34" charset="0"/>
              <a:buChar char="•"/>
              <a:defRPr sz="1800" b="1">
                <a:solidFill>
                  <a:srgbClr val="FFC000"/>
                </a:solidFill>
                <a:effectLst>
                  <a:outerShdw blurRad="38100" dist="38100" dir="2700000" algn="tl">
                    <a:srgbClr val="000000">
                      <a:alpha val="43137"/>
                    </a:srgbClr>
                  </a:outerShdw>
                </a:effectLst>
              </a:defRPr>
            </a:lvl3pPr>
            <a:lvl4pPr marL="1200150" indent="-171450">
              <a:buClr>
                <a:srgbClr val="FFFF00"/>
              </a:buClr>
              <a:buSzPct val="125000"/>
              <a:buFont typeface="Arial" panose="020B0604020202020204" pitchFamily="34" charset="0"/>
              <a:buChar char="•"/>
              <a:defRPr/>
            </a:lvl4pPr>
            <a:lvl5pPr marL="1543050" indent="-171450">
              <a:buClr>
                <a:srgbClr val="FFFF00"/>
              </a:buClr>
              <a:buSzPct val="1250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898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3" descr="army one ping2.png"/>
          <p:cNvPicPr>
            <a:picLocks noChangeAspect="1"/>
          </p:cNvPicPr>
          <p:nvPr/>
        </p:nvPicPr>
        <p:blipFill>
          <a:blip r:embed="rId20" cstate="print"/>
          <a:srcRect/>
          <a:stretch>
            <a:fillRect/>
          </a:stretch>
        </p:blipFill>
        <p:spPr bwMode="auto">
          <a:xfrm>
            <a:off x="228600" y="77788"/>
            <a:ext cx="671513" cy="777875"/>
          </a:xfrm>
          <a:prstGeom prst="rect">
            <a:avLst/>
          </a:prstGeom>
          <a:noFill/>
          <a:ln w="9525">
            <a:noFill/>
            <a:miter lim="800000"/>
            <a:headEnd/>
            <a:tailEnd/>
          </a:ln>
        </p:spPr>
      </p:pic>
      <p:sp>
        <p:nvSpPr>
          <p:cNvPr id="1027" name="Rectangle 8"/>
          <p:cNvSpPr>
            <a:spLocks noChangeArrowheads="1"/>
          </p:cNvSpPr>
          <p:nvPr/>
        </p:nvSpPr>
        <p:spPr bwMode="auto">
          <a:xfrm>
            <a:off x="914400" y="457200"/>
            <a:ext cx="8001000" cy="109538"/>
          </a:xfrm>
          <a:prstGeom prst="rect">
            <a:avLst/>
          </a:prstGeom>
          <a:solidFill>
            <a:srgbClr val="EABD00"/>
          </a:solidFill>
          <a:ln>
            <a:noFill/>
          </a:ln>
        </p:spPr>
        <p:txBody>
          <a:bodyPr lIns="91430" tIns="45715" rIns="91430" bIns="4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sp>
        <p:nvSpPr>
          <p:cNvPr id="1028" name="Rectangle 10"/>
          <p:cNvSpPr>
            <a:spLocks noChangeArrowheads="1"/>
          </p:cNvSpPr>
          <p:nvPr/>
        </p:nvSpPr>
        <p:spPr bwMode="auto">
          <a:xfrm>
            <a:off x="152400" y="6553200"/>
            <a:ext cx="8839200" cy="161925"/>
          </a:xfrm>
          <a:prstGeom prst="rect">
            <a:avLst/>
          </a:prstGeom>
          <a:solidFill>
            <a:schemeClr val="tx1"/>
          </a:solidFill>
          <a:ln>
            <a:noFill/>
          </a:ln>
        </p:spPr>
        <p:txBody>
          <a:bodyPr lIns="91430" tIns="45715" rIns="91430" bIns="4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sp>
        <p:nvSpPr>
          <p:cNvPr id="12" name="Slide Number Placeholder 8"/>
          <p:cNvSpPr txBox="1">
            <a:spLocks/>
          </p:cNvSpPr>
          <p:nvPr/>
        </p:nvSpPr>
        <p:spPr>
          <a:xfrm>
            <a:off x="6858000" y="6448425"/>
            <a:ext cx="2133600" cy="381000"/>
          </a:xfrm>
          <a:prstGeom prst="rect">
            <a:avLst/>
          </a:prstGeom>
        </p:spPr>
        <p:txBody>
          <a:bodyPr lIns="91430" tIns="45715" rIns="91430" bIns="45715" anchor="ctr"/>
          <a:lstStyle/>
          <a:p>
            <a:pPr algn="r" defTabSz="912813" fontAlgn="base">
              <a:spcBef>
                <a:spcPct val="0"/>
              </a:spcBef>
              <a:spcAft>
                <a:spcPct val="0"/>
              </a:spcAft>
              <a:defRPr/>
            </a:pPr>
            <a:endParaRPr lang="en-US" sz="1200" b="1" dirty="0">
              <a:solidFill>
                <a:srgbClr val="FFFFFF"/>
              </a:solidFill>
              <a:latin typeface="Arial" panose="020B0604020202020204" pitchFamily="34" charset="0"/>
              <a:cs typeface="Arial" panose="020B0604020202020204" pitchFamily="34" charset="0"/>
            </a:endParaRPr>
          </a:p>
        </p:txBody>
      </p:sp>
      <p:sp>
        <p:nvSpPr>
          <p:cNvPr id="6"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cxnSp>
        <p:nvCxnSpPr>
          <p:cNvPr id="9" name="Straight Connector 8"/>
          <p:cNvCxnSpPr/>
          <p:nvPr userDrawn="1"/>
        </p:nvCxnSpPr>
        <p:spPr>
          <a:xfrm>
            <a:off x="1142999" y="4127409"/>
            <a:ext cx="71553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961138" y="5801728"/>
            <a:ext cx="7162801" cy="457200"/>
            <a:chOff x="1371600" y="5943600"/>
            <a:chExt cx="9306025" cy="457200"/>
          </a:xfrm>
        </p:grpSpPr>
        <p:sp>
          <p:nvSpPr>
            <p:cNvPr id="14" name="Rectangle 13"/>
            <p:cNvSpPr/>
            <p:nvPr userDrawn="1"/>
          </p:nvSpPr>
          <p:spPr>
            <a:xfrm>
              <a:off x="3457320" y="6002013"/>
              <a:ext cx="5134643" cy="338554"/>
            </a:xfrm>
            <a:prstGeom prst="rect">
              <a:avLst/>
            </a:prstGeom>
            <a:noFill/>
          </p:spPr>
          <p:txBody>
            <a:bodyPr wrap="none" lIns="91440" tIns="45720" rIns="91440" bIns="45720">
              <a:spAutoFit/>
            </a:bodyPr>
            <a:lstStyle/>
            <a:p>
              <a:pPr algn="ctr"/>
              <a:r>
                <a:rPr lang="en-US" sz="1600" b="1" i="1" cap="none" spc="0" baseline="0" dirty="0">
                  <a:ln w="10541" cmpd="sng">
                    <a:noFill/>
                    <a:prstDash val="solid"/>
                  </a:ln>
                  <a:solidFill>
                    <a:srgbClr val="000033"/>
                  </a:solidFill>
                  <a:effectLst>
                    <a:outerShdw blurRad="38100" dist="38100" dir="2700000" algn="tl">
                      <a:srgbClr val="000000">
                        <a:alpha val="43137"/>
                      </a:srgbClr>
                    </a:outerShdw>
                  </a:effectLst>
                </a:rPr>
                <a:t>Headquarters, Department of the Army</a:t>
              </a:r>
            </a:p>
          </p:txBody>
        </p:sp>
        <p:grpSp>
          <p:nvGrpSpPr>
            <p:cNvPr id="15" name="Group 14"/>
            <p:cNvGrpSpPr/>
            <p:nvPr userDrawn="1"/>
          </p:nvGrpSpPr>
          <p:grpSpPr>
            <a:xfrm>
              <a:off x="1371600" y="5943600"/>
              <a:ext cx="9306025" cy="67375"/>
              <a:chOff x="1371600" y="6000550"/>
              <a:chExt cx="9306025" cy="67375"/>
            </a:xfrm>
          </p:grpSpPr>
          <p:cxnSp>
            <p:nvCxnSpPr>
              <p:cNvPr id="19" name="Straight Connector 18"/>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flipV="1">
              <a:off x="1371600" y="6333425"/>
              <a:ext cx="9306025" cy="67375"/>
              <a:chOff x="1371600" y="6000550"/>
              <a:chExt cx="9306025" cy="67375"/>
            </a:xfrm>
          </p:grpSpPr>
          <p:cxnSp>
            <p:nvCxnSpPr>
              <p:cNvPr id="17" name="Straight Connector 16"/>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6" r:id="rId12"/>
    <p:sldLayoutId id="2147483680" r:id="rId13"/>
    <p:sldLayoutId id="2147483681" r:id="rId14"/>
    <p:sldLayoutId id="2147483683" r:id="rId15"/>
    <p:sldLayoutId id="2147483684" r:id="rId16"/>
    <p:sldLayoutId id="2147483685" r:id="rId17"/>
    <p:sldLayoutId id="2147483710" r:id="rId18"/>
  </p:sldLayoutIdLst>
  <p:txStyles>
    <p:title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p:bodyStyle>
    <p:otherStyle>
      <a:defPPr>
        <a:defRPr lang="en-US"/>
      </a:defPPr>
      <a:lvl1pPr marL="0" algn="l" defTabSz="615391" rtl="0" eaLnBrk="1" latinLnBrk="0" hangingPunct="1">
        <a:defRPr sz="1200" kern="1200">
          <a:solidFill>
            <a:schemeClr val="tx1"/>
          </a:solidFill>
          <a:latin typeface="+mn-lt"/>
          <a:ea typeface="+mn-ea"/>
          <a:cs typeface="+mn-cs"/>
        </a:defRPr>
      </a:lvl1pPr>
      <a:lvl2pPr marL="307696" algn="l" defTabSz="615391" rtl="0" eaLnBrk="1" latinLnBrk="0" hangingPunct="1">
        <a:defRPr sz="1200" kern="1200">
          <a:solidFill>
            <a:schemeClr val="tx1"/>
          </a:solidFill>
          <a:latin typeface="+mn-lt"/>
          <a:ea typeface="+mn-ea"/>
          <a:cs typeface="+mn-cs"/>
        </a:defRPr>
      </a:lvl2pPr>
      <a:lvl3pPr marL="615391" algn="l" defTabSz="615391" rtl="0" eaLnBrk="1" latinLnBrk="0" hangingPunct="1">
        <a:defRPr sz="1200" kern="1200">
          <a:solidFill>
            <a:schemeClr val="tx1"/>
          </a:solidFill>
          <a:latin typeface="+mn-lt"/>
          <a:ea typeface="+mn-ea"/>
          <a:cs typeface="+mn-cs"/>
        </a:defRPr>
      </a:lvl3pPr>
      <a:lvl4pPr marL="923087" algn="l" defTabSz="615391" rtl="0" eaLnBrk="1" latinLnBrk="0" hangingPunct="1">
        <a:defRPr sz="1200" kern="1200">
          <a:solidFill>
            <a:schemeClr val="tx1"/>
          </a:solidFill>
          <a:latin typeface="+mn-lt"/>
          <a:ea typeface="+mn-ea"/>
          <a:cs typeface="+mn-cs"/>
        </a:defRPr>
      </a:lvl4pPr>
      <a:lvl5pPr marL="1230782" algn="l" defTabSz="615391" rtl="0" eaLnBrk="1" latinLnBrk="0" hangingPunct="1">
        <a:defRPr sz="1200" kern="1200">
          <a:solidFill>
            <a:schemeClr val="tx1"/>
          </a:solidFill>
          <a:latin typeface="+mn-lt"/>
          <a:ea typeface="+mn-ea"/>
          <a:cs typeface="+mn-cs"/>
        </a:defRPr>
      </a:lvl5pPr>
      <a:lvl6pPr marL="1538478" algn="l" defTabSz="615391" rtl="0" eaLnBrk="1" latinLnBrk="0" hangingPunct="1">
        <a:defRPr sz="1200" kern="1200">
          <a:solidFill>
            <a:schemeClr val="tx1"/>
          </a:solidFill>
          <a:latin typeface="+mn-lt"/>
          <a:ea typeface="+mn-ea"/>
          <a:cs typeface="+mn-cs"/>
        </a:defRPr>
      </a:lvl6pPr>
      <a:lvl7pPr marL="1846174" algn="l" defTabSz="615391" rtl="0" eaLnBrk="1" latinLnBrk="0" hangingPunct="1">
        <a:defRPr sz="1200" kern="1200">
          <a:solidFill>
            <a:schemeClr val="tx1"/>
          </a:solidFill>
          <a:latin typeface="+mn-lt"/>
          <a:ea typeface="+mn-ea"/>
          <a:cs typeface="+mn-cs"/>
        </a:defRPr>
      </a:lvl7pPr>
      <a:lvl8pPr marL="2153869" algn="l" defTabSz="615391" rtl="0" eaLnBrk="1" latinLnBrk="0" hangingPunct="1">
        <a:defRPr sz="1200" kern="1200">
          <a:solidFill>
            <a:schemeClr val="tx1"/>
          </a:solidFill>
          <a:latin typeface="+mn-lt"/>
          <a:ea typeface="+mn-ea"/>
          <a:cs typeface="+mn-cs"/>
        </a:defRPr>
      </a:lvl8pPr>
      <a:lvl9pPr marL="2461565" algn="l" defTabSz="615391"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3" descr="army one ping2.png"/>
          <p:cNvPicPr>
            <a:picLocks noChangeAspect="1"/>
          </p:cNvPicPr>
          <p:nvPr/>
        </p:nvPicPr>
        <p:blipFill>
          <a:blip r:embed="rId23" cstate="print"/>
          <a:srcRect/>
          <a:stretch>
            <a:fillRect/>
          </a:stretch>
        </p:blipFill>
        <p:spPr bwMode="auto">
          <a:xfrm>
            <a:off x="228600" y="77788"/>
            <a:ext cx="671513" cy="777875"/>
          </a:xfrm>
          <a:prstGeom prst="rect">
            <a:avLst/>
          </a:prstGeom>
          <a:noFill/>
          <a:ln w="9525">
            <a:noFill/>
            <a:miter lim="800000"/>
            <a:headEnd/>
            <a:tailEnd/>
          </a:ln>
        </p:spPr>
      </p:pic>
      <p:sp>
        <p:nvSpPr>
          <p:cNvPr id="1027" name="Rectangle 8"/>
          <p:cNvSpPr>
            <a:spLocks noChangeArrowheads="1"/>
          </p:cNvSpPr>
          <p:nvPr/>
        </p:nvSpPr>
        <p:spPr bwMode="auto">
          <a:xfrm>
            <a:off x="914400" y="457200"/>
            <a:ext cx="8001000" cy="109538"/>
          </a:xfrm>
          <a:prstGeom prst="rect">
            <a:avLst/>
          </a:prstGeom>
          <a:solidFill>
            <a:srgbClr val="EABD00"/>
          </a:solidFill>
          <a:ln>
            <a:noFill/>
          </a:ln>
        </p:spPr>
        <p:txBody>
          <a:bodyPr lIns="91430" tIns="45715" rIns="91430" bIns="4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sp>
        <p:nvSpPr>
          <p:cNvPr id="1028" name="Rectangle 10"/>
          <p:cNvSpPr>
            <a:spLocks noChangeArrowheads="1"/>
          </p:cNvSpPr>
          <p:nvPr/>
        </p:nvSpPr>
        <p:spPr bwMode="auto">
          <a:xfrm>
            <a:off x="152400" y="6553200"/>
            <a:ext cx="8839200" cy="161925"/>
          </a:xfrm>
          <a:prstGeom prst="rect">
            <a:avLst/>
          </a:prstGeom>
          <a:solidFill>
            <a:schemeClr val="tx1"/>
          </a:solidFill>
          <a:ln>
            <a:noFill/>
          </a:ln>
        </p:spPr>
        <p:txBody>
          <a:bodyPr lIns="91430" tIns="45715" rIns="91430" bIns="4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a:solidFill>
                <a:srgbClr val="000000"/>
              </a:solidFill>
              <a:latin typeface="Arial" panose="020B0604020202020204" pitchFamily="34" charset="0"/>
              <a:cs typeface="Arial" panose="020B0604020202020204" pitchFamily="34" charset="0"/>
            </a:endParaRPr>
          </a:p>
        </p:txBody>
      </p:sp>
      <p:sp>
        <p:nvSpPr>
          <p:cNvPr id="12" name="Slide Number Placeholder 8"/>
          <p:cNvSpPr txBox="1">
            <a:spLocks/>
          </p:cNvSpPr>
          <p:nvPr/>
        </p:nvSpPr>
        <p:spPr>
          <a:xfrm>
            <a:off x="6858000" y="6448425"/>
            <a:ext cx="2133600" cy="381000"/>
          </a:xfrm>
          <a:prstGeom prst="rect">
            <a:avLst/>
          </a:prstGeom>
        </p:spPr>
        <p:txBody>
          <a:bodyPr lIns="91430" tIns="45715" rIns="91430" bIns="45715" anchor="ctr"/>
          <a:lstStyle/>
          <a:p>
            <a:pPr algn="r" defTabSz="912813" fontAlgn="base">
              <a:spcBef>
                <a:spcPct val="0"/>
              </a:spcBef>
              <a:spcAft>
                <a:spcPct val="0"/>
              </a:spcAft>
              <a:defRPr/>
            </a:pPr>
            <a:fld id="{BA879E58-23A0-4A77-8FB5-76FAC61AC11D}" type="slidenum">
              <a:rPr lang="en-US" sz="1200" b="1">
                <a:solidFill>
                  <a:srgbClr val="FFFFFF"/>
                </a:solidFill>
                <a:latin typeface="Arial" panose="020B0604020202020204" pitchFamily="34" charset="0"/>
                <a:cs typeface="Arial" panose="020B0604020202020204" pitchFamily="34" charset="0"/>
              </a:rPr>
              <a:pPr algn="r" defTabSz="912813" fontAlgn="base">
                <a:spcBef>
                  <a:spcPct val="0"/>
                </a:spcBef>
                <a:spcAft>
                  <a:spcPct val="0"/>
                </a:spcAft>
                <a:defRPr/>
              </a:pPr>
              <a:t>‹#›</a:t>
            </a:fld>
            <a:endParaRPr lang="en-US" sz="1200" b="1" dirty="0">
              <a:solidFill>
                <a:srgbClr val="FFFFFF"/>
              </a:solidFill>
              <a:latin typeface="Arial" panose="020B0604020202020204" pitchFamily="34" charset="0"/>
              <a:cs typeface="Arial" panose="020B0604020202020204" pitchFamily="34" charset="0"/>
            </a:endParaRPr>
          </a:p>
        </p:txBody>
      </p:sp>
      <p:sp>
        <p:nvSpPr>
          <p:cNvPr id="6" name="TextBox 12"/>
          <p:cNvSpPr txBox="1">
            <a:spLocks noChangeArrowheads="1"/>
          </p:cNvSpPr>
          <p:nvPr userDrawn="1"/>
        </p:nvSpPr>
        <p:spPr bwMode="auto">
          <a:xfrm>
            <a:off x="3438525" y="6673790"/>
            <a:ext cx="2611612" cy="230832"/>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339933"/>
                </a:solidFill>
                <a:latin typeface="Tahoma" pitchFamily="34" charset="0"/>
                <a:cs typeface="Arial" charset="0"/>
              </a:rPr>
              <a:t>Controlled Unclassified Information (CUI)</a:t>
            </a:r>
          </a:p>
        </p:txBody>
      </p:sp>
      <p:cxnSp>
        <p:nvCxnSpPr>
          <p:cNvPr id="9" name="Straight Connector 8"/>
          <p:cNvCxnSpPr/>
          <p:nvPr userDrawn="1"/>
        </p:nvCxnSpPr>
        <p:spPr>
          <a:xfrm>
            <a:off x="1142999" y="4127409"/>
            <a:ext cx="71553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961138" y="5801728"/>
            <a:ext cx="7162801" cy="457200"/>
            <a:chOff x="1371600" y="5943600"/>
            <a:chExt cx="9306025" cy="457200"/>
          </a:xfrm>
        </p:grpSpPr>
        <p:sp>
          <p:nvSpPr>
            <p:cNvPr id="14" name="Rectangle 13"/>
            <p:cNvSpPr/>
            <p:nvPr userDrawn="1"/>
          </p:nvSpPr>
          <p:spPr>
            <a:xfrm>
              <a:off x="3457320" y="6002013"/>
              <a:ext cx="5134643" cy="338554"/>
            </a:xfrm>
            <a:prstGeom prst="rect">
              <a:avLst/>
            </a:prstGeom>
            <a:noFill/>
          </p:spPr>
          <p:txBody>
            <a:bodyPr wrap="none" lIns="91440" tIns="45720" rIns="91440" bIns="45720">
              <a:spAutoFit/>
            </a:bodyPr>
            <a:lstStyle/>
            <a:p>
              <a:pPr algn="ctr"/>
              <a:r>
                <a:rPr lang="en-US" sz="1600" b="1" i="1" cap="none" spc="0" baseline="0" dirty="0">
                  <a:ln w="10541" cmpd="sng">
                    <a:noFill/>
                    <a:prstDash val="solid"/>
                  </a:ln>
                  <a:solidFill>
                    <a:srgbClr val="000033"/>
                  </a:solidFill>
                  <a:effectLst>
                    <a:outerShdw blurRad="38100" dist="38100" dir="2700000" algn="tl">
                      <a:srgbClr val="000000">
                        <a:alpha val="43137"/>
                      </a:srgbClr>
                    </a:outerShdw>
                  </a:effectLst>
                </a:rPr>
                <a:t>Headquarters, Department of the Army</a:t>
              </a:r>
            </a:p>
          </p:txBody>
        </p:sp>
        <p:grpSp>
          <p:nvGrpSpPr>
            <p:cNvPr id="15" name="Group 14"/>
            <p:cNvGrpSpPr/>
            <p:nvPr userDrawn="1"/>
          </p:nvGrpSpPr>
          <p:grpSpPr>
            <a:xfrm>
              <a:off x="1371600" y="5943600"/>
              <a:ext cx="9306025" cy="67375"/>
              <a:chOff x="1371600" y="6000550"/>
              <a:chExt cx="9306025" cy="67375"/>
            </a:xfrm>
          </p:grpSpPr>
          <p:cxnSp>
            <p:nvCxnSpPr>
              <p:cNvPr id="19" name="Straight Connector 18"/>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flipV="1">
              <a:off x="1371600" y="6333425"/>
              <a:ext cx="9306025" cy="67375"/>
              <a:chOff x="1371600" y="6000550"/>
              <a:chExt cx="9306025" cy="67375"/>
            </a:xfrm>
          </p:grpSpPr>
          <p:cxnSp>
            <p:nvCxnSpPr>
              <p:cNvPr id="17" name="Straight Connector 16"/>
              <p:cNvCxnSpPr/>
              <p:nvPr userDrawn="1"/>
            </p:nvCxnSpPr>
            <p:spPr>
              <a:xfrm>
                <a:off x="1371600" y="6000550"/>
                <a:ext cx="92964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381225" y="6067925"/>
                <a:ext cx="9296400" cy="0"/>
              </a:xfrm>
              <a:prstGeom prst="line">
                <a:avLst/>
              </a:prstGeom>
              <a:ln w="38100">
                <a:solidFill>
                  <a:srgbClr val="00003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24597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Lst>
  <p:txStyles>
    <p:title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p:bodyStyle>
    <p:otherStyle>
      <a:defPPr>
        <a:defRPr lang="en-US"/>
      </a:defPPr>
      <a:lvl1pPr marL="0" algn="l" defTabSz="615391" rtl="0" eaLnBrk="1" latinLnBrk="0" hangingPunct="1">
        <a:defRPr sz="1200" kern="1200">
          <a:solidFill>
            <a:schemeClr val="tx1"/>
          </a:solidFill>
          <a:latin typeface="+mn-lt"/>
          <a:ea typeface="+mn-ea"/>
          <a:cs typeface="+mn-cs"/>
        </a:defRPr>
      </a:lvl1pPr>
      <a:lvl2pPr marL="307696" algn="l" defTabSz="615391" rtl="0" eaLnBrk="1" latinLnBrk="0" hangingPunct="1">
        <a:defRPr sz="1200" kern="1200">
          <a:solidFill>
            <a:schemeClr val="tx1"/>
          </a:solidFill>
          <a:latin typeface="+mn-lt"/>
          <a:ea typeface="+mn-ea"/>
          <a:cs typeface="+mn-cs"/>
        </a:defRPr>
      </a:lvl2pPr>
      <a:lvl3pPr marL="615391" algn="l" defTabSz="615391" rtl="0" eaLnBrk="1" latinLnBrk="0" hangingPunct="1">
        <a:defRPr sz="1200" kern="1200">
          <a:solidFill>
            <a:schemeClr val="tx1"/>
          </a:solidFill>
          <a:latin typeface="+mn-lt"/>
          <a:ea typeface="+mn-ea"/>
          <a:cs typeface="+mn-cs"/>
        </a:defRPr>
      </a:lvl3pPr>
      <a:lvl4pPr marL="923087" algn="l" defTabSz="615391" rtl="0" eaLnBrk="1" latinLnBrk="0" hangingPunct="1">
        <a:defRPr sz="1200" kern="1200">
          <a:solidFill>
            <a:schemeClr val="tx1"/>
          </a:solidFill>
          <a:latin typeface="+mn-lt"/>
          <a:ea typeface="+mn-ea"/>
          <a:cs typeface="+mn-cs"/>
        </a:defRPr>
      </a:lvl4pPr>
      <a:lvl5pPr marL="1230782" algn="l" defTabSz="615391" rtl="0" eaLnBrk="1" latinLnBrk="0" hangingPunct="1">
        <a:defRPr sz="1200" kern="1200">
          <a:solidFill>
            <a:schemeClr val="tx1"/>
          </a:solidFill>
          <a:latin typeface="+mn-lt"/>
          <a:ea typeface="+mn-ea"/>
          <a:cs typeface="+mn-cs"/>
        </a:defRPr>
      </a:lvl5pPr>
      <a:lvl6pPr marL="1538478" algn="l" defTabSz="615391" rtl="0" eaLnBrk="1" latinLnBrk="0" hangingPunct="1">
        <a:defRPr sz="1200" kern="1200">
          <a:solidFill>
            <a:schemeClr val="tx1"/>
          </a:solidFill>
          <a:latin typeface="+mn-lt"/>
          <a:ea typeface="+mn-ea"/>
          <a:cs typeface="+mn-cs"/>
        </a:defRPr>
      </a:lvl6pPr>
      <a:lvl7pPr marL="1846174" algn="l" defTabSz="615391" rtl="0" eaLnBrk="1" latinLnBrk="0" hangingPunct="1">
        <a:defRPr sz="1200" kern="1200">
          <a:solidFill>
            <a:schemeClr val="tx1"/>
          </a:solidFill>
          <a:latin typeface="+mn-lt"/>
          <a:ea typeface="+mn-ea"/>
          <a:cs typeface="+mn-cs"/>
        </a:defRPr>
      </a:lvl7pPr>
      <a:lvl8pPr marL="2153869" algn="l" defTabSz="615391" rtl="0" eaLnBrk="1" latinLnBrk="0" hangingPunct="1">
        <a:defRPr sz="1200" kern="1200">
          <a:solidFill>
            <a:schemeClr val="tx1"/>
          </a:solidFill>
          <a:latin typeface="+mn-lt"/>
          <a:ea typeface="+mn-ea"/>
          <a:cs typeface="+mn-cs"/>
        </a:defRPr>
      </a:lvl8pPr>
      <a:lvl9pPr marL="2461565" algn="l" defTabSz="61539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76200" y="2453313"/>
            <a:ext cx="8915400" cy="3185487"/>
          </a:xfrm>
          <a:prstGeom prst="rect">
            <a:avLst/>
          </a:prstGeom>
          <a:noFill/>
        </p:spPr>
        <p:txBody>
          <a:bodyPr wrap="square" rtlCol="0">
            <a:spAutoFit/>
          </a:bodyPr>
          <a:lstStyle/>
          <a:p>
            <a:br>
              <a:rPr lang="en-US" sz="1400" i="1" dirty="0">
                <a:solidFill>
                  <a:schemeClr val="tx1"/>
                </a:solidFill>
                <a:latin typeface="+mn-lt"/>
              </a:rPr>
            </a:br>
            <a:br>
              <a:rPr lang="en-US" sz="3200" i="1" dirty="0">
                <a:solidFill>
                  <a:schemeClr val="tx1"/>
                </a:solidFill>
                <a:latin typeface="+mn-lt"/>
              </a:rPr>
            </a:br>
            <a:r>
              <a:rPr lang="en-US" sz="3200" i="1" dirty="0">
                <a:solidFill>
                  <a:schemeClr val="tx1"/>
                </a:solidFill>
                <a:latin typeface="+mn-lt"/>
              </a:rPr>
              <a:t>Screening of Adverse Information for Officer Promotions, and Army Directive 2023-03, Army Adverse Information Program (AAIP)            </a:t>
            </a:r>
            <a:br>
              <a:rPr lang="en-US" sz="4000" i="1" dirty="0">
                <a:solidFill>
                  <a:schemeClr val="tx1"/>
                </a:solidFill>
                <a:latin typeface="+mj-lt"/>
              </a:rPr>
            </a:br>
            <a:br>
              <a:rPr lang="en-US" sz="2000" i="1" dirty="0">
                <a:solidFill>
                  <a:schemeClr val="tx1"/>
                </a:solidFill>
                <a:latin typeface="+mj-lt"/>
              </a:rPr>
            </a:br>
            <a:br>
              <a:rPr lang="en-US" sz="2100" i="1" dirty="0">
                <a:solidFill>
                  <a:schemeClr val="tx1"/>
                </a:solidFill>
                <a:latin typeface="+mj-lt"/>
              </a:rPr>
            </a:br>
            <a:endParaRPr lang="en-US" sz="1800" b="0" i="1" dirty="0">
              <a:solidFill>
                <a:schemeClr val="tx1"/>
              </a:solidFill>
              <a:latin typeface="Arial" pitchFamily="34" charset="0"/>
              <a:cs typeface="Arial" pitchFamily="34" charset="0"/>
            </a:endParaRPr>
          </a:p>
        </p:txBody>
      </p:sp>
      <p:sp>
        <p:nvSpPr>
          <p:cNvPr id="3" name="Slide Number Placeholder 8">
            <a:extLst>
              <a:ext uri="{FF2B5EF4-FFF2-40B4-BE49-F238E27FC236}">
                <a16:creationId xmlns:a16="http://schemas.microsoft.com/office/drawing/2014/main" id="{2CD13B6A-C06A-4439-9BF6-E3F163F7FC25}"/>
              </a:ext>
            </a:extLst>
          </p:cNvPr>
          <p:cNvSpPr txBox="1">
            <a:spLocks/>
          </p:cNvSpPr>
          <p:nvPr/>
        </p:nvSpPr>
        <p:spPr>
          <a:xfrm>
            <a:off x="6858000" y="6448425"/>
            <a:ext cx="2133600" cy="381000"/>
          </a:xfrm>
          <a:prstGeom prst="rect">
            <a:avLst/>
          </a:prstGeom>
        </p:spPr>
        <p:txBody>
          <a:bodyPr lIns="91430" tIns="45715" rIns="91430" bIns="45715" anchor="ctr"/>
          <a:lstStyle/>
          <a:p>
            <a:pPr algn="r" defTabSz="912813" fontAlgn="base">
              <a:spcBef>
                <a:spcPct val="0"/>
              </a:spcBef>
              <a:spcAft>
                <a:spcPct val="0"/>
              </a:spcAft>
              <a:defRPr/>
            </a:pPr>
            <a:r>
              <a:rPr lang="en-US" sz="1200" b="1" dirty="0">
                <a:solidFill>
                  <a:schemeClr val="tx1"/>
                </a:solidFill>
                <a:latin typeface="Arial" panose="020B0604020202020204" pitchFamily="34" charset="0"/>
                <a:cs typeface="Arial" panose="020B0604020202020204" pitchFamily="34" charset="0"/>
              </a:rPr>
              <a:t>Version (23 Mar 23)</a:t>
            </a:r>
          </a:p>
        </p:txBody>
      </p:sp>
    </p:spTree>
    <p:extLst>
      <p:ext uri="{BB962C8B-B14F-4D97-AF65-F5344CB8AC3E}">
        <p14:creationId xmlns:p14="http://schemas.microsoft.com/office/powerpoint/2010/main" val="36050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04DD6-8B83-4B4C-B41F-119F4999BF04}"/>
              </a:ext>
            </a:extLst>
          </p:cNvPr>
          <p:cNvSpPr/>
          <p:nvPr/>
        </p:nvSpPr>
        <p:spPr>
          <a:xfrm>
            <a:off x="463866" y="18626"/>
            <a:ext cx="9144000" cy="523220"/>
          </a:xfrm>
          <a:prstGeom prst="rect">
            <a:avLst/>
          </a:prstGeom>
        </p:spPr>
        <p:txBody>
          <a:bodyPr wrap="square">
            <a:spAutoFit/>
          </a:bodyPr>
          <a:lstStyle/>
          <a:p>
            <a:pPr algn="ctr"/>
            <a:r>
              <a:rPr lang="en-US" sz="2800" b="1" dirty="0"/>
              <a:t>Screening and Promotion Processes Overview</a:t>
            </a:r>
          </a:p>
        </p:txBody>
      </p:sp>
      <p:grpSp>
        <p:nvGrpSpPr>
          <p:cNvPr id="30" name="Group 29">
            <a:extLst>
              <a:ext uri="{FF2B5EF4-FFF2-40B4-BE49-F238E27FC236}">
                <a16:creationId xmlns:a16="http://schemas.microsoft.com/office/drawing/2014/main" id="{ACF11A3C-EB32-4C20-83DE-08AA97D2A967}"/>
              </a:ext>
            </a:extLst>
          </p:cNvPr>
          <p:cNvGrpSpPr/>
          <p:nvPr/>
        </p:nvGrpSpPr>
        <p:grpSpPr>
          <a:xfrm>
            <a:off x="1295400" y="2209800"/>
            <a:ext cx="5343524" cy="3302000"/>
            <a:chOff x="1295400" y="2209800"/>
            <a:chExt cx="5343524" cy="3302000"/>
          </a:xfrm>
        </p:grpSpPr>
        <p:sp>
          <p:nvSpPr>
            <p:cNvPr id="31" name="Freeform: Shape 30">
              <a:extLst>
                <a:ext uri="{FF2B5EF4-FFF2-40B4-BE49-F238E27FC236}">
                  <a16:creationId xmlns:a16="http://schemas.microsoft.com/office/drawing/2014/main" id="{C5F894A4-5B7D-458E-A513-5B0D6FE6479D}"/>
                </a:ext>
              </a:extLst>
            </p:cNvPr>
            <p:cNvSpPr/>
            <p:nvPr/>
          </p:nvSpPr>
          <p:spPr>
            <a:xfrm>
              <a:off x="3432809" y="2209800"/>
              <a:ext cx="3206115" cy="1031875"/>
            </a:xfrm>
            <a:custGeom>
              <a:avLst/>
              <a:gdLst>
                <a:gd name="connsiteX0" fmla="*/ 0 w 3206115"/>
                <a:gd name="connsiteY0" fmla="*/ 128984 h 1031875"/>
                <a:gd name="connsiteX1" fmla="*/ 2690178 w 3206115"/>
                <a:gd name="connsiteY1" fmla="*/ 128984 h 1031875"/>
                <a:gd name="connsiteX2" fmla="*/ 2690178 w 3206115"/>
                <a:gd name="connsiteY2" fmla="*/ 0 h 1031875"/>
                <a:gd name="connsiteX3" fmla="*/ 3206115 w 3206115"/>
                <a:gd name="connsiteY3" fmla="*/ 515938 h 1031875"/>
                <a:gd name="connsiteX4" fmla="*/ 2690178 w 3206115"/>
                <a:gd name="connsiteY4" fmla="*/ 1031875 h 1031875"/>
                <a:gd name="connsiteX5" fmla="*/ 2690178 w 3206115"/>
                <a:gd name="connsiteY5" fmla="*/ 902891 h 1031875"/>
                <a:gd name="connsiteX6" fmla="*/ 0 w 3206115"/>
                <a:gd name="connsiteY6" fmla="*/ 902891 h 1031875"/>
                <a:gd name="connsiteX7" fmla="*/ 0 w 3206115"/>
                <a:gd name="connsiteY7" fmla="*/ 12898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6115" h="1031875">
                  <a:moveTo>
                    <a:pt x="0" y="128984"/>
                  </a:moveTo>
                  <a:lnTo>
                    <a:pt x="2690178" y="128984"/>
                  </a:lnTo>
                  <a:lnTo>
                    <a:pt x="2690178" y="0"/>
                  </a:lnTo>
                  <a:lnTo>
                    <a:pt x="3206115" y="515938"/>
                  </a:lnTo>
                  <a:lnTo>
                    <a:pt x="2690178" y="1031875"/>
                  </a:lnTo>
                  <a:lnTo>
                    <a:pt x="2690178" y="902891"/>
                  </a:lnTo>
                  <a:lnTo>
                    <a:pt x="0" y="902891"/>
                  </a:lnTo>
                  <a:lnTo>
                    <a:pt x="0" y="12898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137874" rIns="395843" bIns="13787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RA: PSBs to O-4+</a:t>
              </a:r>
            </a:p>
            <a:p>
              <a:pPr marL="114300" lvl="1" indent="-114300" algn="l" defTabSz="622300">
                <a:lnSpc>
                  <a:spcPct val="90000"/>
                </a:lnSpc>
                <a:spcBef>
                  <a:spcPct val="0"/>
                </a:spcBef>
                <a:spcAft>
                  <a:spcPct val="15000"/>
                </a:spcAft>
                <a:buChar char="•"/>
              </a:pPr>
              <a:r>
                <a:rPr lang="en-US" sz="1400" kern="1200" dirty="0"/>
                <a:t>ARNGUS: PSBs to O-6+</a:t>
              </a:r>
            </a:p>
            <a:p>
              <a:pPr marL="114300" lvl="1" indent="-114300" algn="l" defTabSz="622300">
                <a:lnSpc>
                  <a:spcPct val="90000"/>
                </a:lnSpc>
                <a:spcBef>
                  <a:spcPct val="0"/>
                </a:spcBef>
                <a:spcAft>
                  <a:spcPct val="15000"/>
                </a:spcAft>
                <a:buChar char="•"/>
              </a:pPr>
              <a:r>
                <a:rPr lang="en-US" sz="1400" kern="1200" dirty="0"/>
                <a:t>USAR: PSBs to O-6+</a:t>
              </a:r>
            </a:p>
          </p:txBody>
        </p:sp>
        <p:sp>
          <p:nvSpPr>
            <p:cNvPr id="32" name="Freeform: Shape 31">
              <a:extLst>
                <a:ext uri="{FF2B5EF4-FFF2-40B4-BE49-F238E27FC236}">
                  <a16:creationId xmlns:a16="http://schemas.microsoft.com/office/drawing/2014/main" id="{E78B2DC3-5279-43BD-B082-8A417D3BB5C0}"/>
                </a:ext>
              </a:extLst>
            </p:cNvPr>
            <p:cNvSpPr/>
            <p:nvPr/>
          </p:nvSpPr>
          <p:spPr>
            <a:xfrm>
              <a:off x="1295400" y="2209800"/>
              <a:ext cx="2137410" cy="1031875"/>
            </a:xfrm>
            <a:custGeom>
              <a:avLst/>
              <a:gdLst>
                <a:gd name="connsiteX0" fmla="*/ 0 w 2137410"/>
                <a:gd name="connsiteY0" fmla="*/ 171983 h 1031875"/>
                <a:gd name="connsiteX1" fmla="*/ 171983 w 2137410"/>
                <a:gd name="connsiteY1" fmla="*/ 0 h 1031875"/>
                <a:gd name="connsiteX2" fmla="*/ 1965427 w 2137410"/>
                <a:gd name="connsiteY2" fmla="*/ 0 h 1031875"/>
                <a:gd name="connsiteX3" fmla="*/ 2137410 w 2137410"/>
                <a:gd name="connsiteY3" fmla="*/ 171983 h 1031875"/>
                <a:gd name="connsiteX4" fmla="*/ 2137410 w 2137410"/>
                <a:gd name="connsiteY4" fmla="*/ 859892 h 1031875"/>
                <a:gd name="connsiteX5" fmla="*/ 1965427 w 2137410"/>
                <a:gd name="connsiteY5" fmla="*/ 1031875 h 1031875"/>
                <a:gd name="connsiteX6" fmla="*/ 171983 w 2137410"/>
                <a:gd name="connsiteY6" fmla="*/ 1031875 h 1031875"/>
                <a:gd name="connsiteX7" fmla="*/ 0 w 2137410"/>
                <a:gd name="connsiteY7" fmla="*/ 859892 h 1031875"/>
                <a:gd name="connsiteX8" fmla="*/ 0 w 2137410"/>
                <a:gd name="connsiteY8" fmla="*/ 171983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410" h="1031875">
                  <a:moveTo>
                    <a:pt x="0" y="171983"/>
                  </a:moveTo>
                  <a:cubicBezTo>
                    <a:pt x="0" y="76999"/>
                    <a:pt x="76999" y="0"/>
                    <a:pt x="171983" y="0"/>
                  </a:cubicBezTo>
                  <a:lnTo>
                    <a:pt x="1965427" y="0"/>
                  </a:lnTo>
                  <a:cubicBezTo>
                    <a:pt x="2060411" y="0"/>
                    <a:pt x="2137410" y="76999"/>
                    <a:pt x="2137410" y="171983"/>
                  </a:cubicBezTo>
                  <a:lnTo>
                    <a:pt x="2137410" y="859892"/>
                  </a:lnTo>
                  <a:cubicBezTo>
                    <a:pt x="2137410" y="954876"/>
                    <a:pt x="2060411" y="1031875"/>
                    <a:pt x="1965427" y="1031875"/>
                  </a:cubicBezTo>
                  <a:lnTo>
                    <a:pt x="171983" y="1031875"/>
                  </a:lnTo>
                  <a:cubicBezTo>
                    <a:pt x="76999" y="1031875"/>
                    <a:pt x="0" y="954876"/>
                    <a:pt x="0" y="859892"/>
                  </a:cubicBezTo>
                  <a:lnTo>
                    <a:pt x="0" y="171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82" tIns="90377" rIns="130382" bIns="90377" numCol="1" spcCol="1270" anchor="ctr" anchorCtr="0">
              <a:noAutofit/>
            </a:bodyPr>
            <a:lstStyle/>
            <a:p>
              <a:pPr marL="0" lvl="0" indent="0" algn="ctr" defTabSz="933450">
                <a:lnSpc>
                  <a:spcPct val="90000"/>
                </a:lnSpc>
                <a:spcBef>
                  <a:spcPct val="0"/>
                </a:spcBef>
                <a:spcAft>
                  <a:spcPct val="35000"/>
                </a:spcAft>
                <a:buNone/>
              </a:pPr>
              <a:r>
                <a:rPr lang="en-US" sz="2100" kern="1200" dirty="0"/>
                <a:t>Statutory Screen / Statutory Board</a:t>
              </a:r>
            </a:p>
          </p:txBody>
        </p:sp>
        <p:sp>
          <p:nvSpPr>
            <p:cNvPr id="33" name="Freeform: Shape 32">
              <a:extLst>
                <a:ext uri="{FF2B5EF4-FFF2-40B4-BE49-F238E27FC236}">
                  <a16:creationId xmlns:a16="http://schemas.microsoft.com/office/drawing/2014/main" id="{09E91C55-A591-4913-BB8C-98045136B9A7}"/>
                </a:ext>
              </a:extLst>
            </p:cNvPr>
            <p:cNvSpPr/>
            <p:nvPr/>
          </p:nvSpPr>
          <p:spPr>
            <a:xfrm>
              <a:off x="3432809" y="3344862"/>
              <a:ext cx="3206115" cy="1031875"/>
            </a:xfrm>
            <a:custGeom>
              <a:avLst/>
              <a:gdLst>
                <a:gd name="connsiteX0" fmla="*/ 0 w 3206115"/>
                <a:gd name="connsiteY0" fmla="*/ 128984 h 1031875"/>
                <a:gd name="connsiteX1" fmla="*/ 2690178 w 3206115"/>
                <a:gd name="connsiteY1" fmla="*/ 128984 h 1031875"/>
                <a:gd name="connsiteX2" fmla="*/ 2690178 w 3206115"/>
                <a:gd name="connsiteY2" fmla="*/ 0 h 1031875"/>
                <a:gd name="connsiteX3" fmla="*/ 3206115 w 3206115"/>
                <a:gd name="connsiteY3" fmla="*/ 515938 h 1031875"/>
                <a:gd name="connsiteX4" fmla="*/ 2690178 w 3206115"/>
                <a:gd name="connsiteY4" fmla="*/ 1031875 h 1031875"/>
                <a:gd name="connsiteX5" fmla="*/ 2690178 w 3206115"/>
                <a:gd name="connsiteY5" fmla="*/ 902891 h 1031875"/>
                <a:gd name="connsiteX6" fmla="*/ 0 w 3206115"/>
                <a:gd name="connsiteY6" fmla="*/ 902891 h 1031875"/>
                <a:gd name="connsiteX7" fmla="*/ 0 w 3206115"/>
                <a:gd name="connsiteY7" fmla="*/ 12898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6115" h="1031875">
                  <a:moveTo>
                    <a:pt x="0" y="128984"/>
                  </a:moveTo>
                  <a:lnTo>
                    <a:pt x="2690178" y="128984"/>
                  </a:lnTo>
                  <a:lnTo>
                    <a:pt x="2690178" y="0"/>
                  </a:lnTo>
                  <a:lnTo>
                    <a:pt x="3206115" y="515938"/>
                  </a:lnTo>
                  <a:lnTo>
                    <a:pt x="2690178" y="1031875"/>
                  </a:lnTo>
                  <a:lnTo>
                    <a:pt x="2690178" y="902891"/>
                  </a:lnTo>
                  <a:lnTo>
                    <a:pt x="0" y="902891"/>
                  </a:lnTo>
                  <a:lnTo>
                    <a:pt x="0" y="12898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137874" rIns="395843" bIns="13787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lumMod val="65000"/>
                    </a:schemeClr>
                  </a:solidFill>
                </a:rPr>
                <a:t>RA: PSB to O-3*</a:t>
              </a:r>
            </a:p>
            <a:p>
              <a:pPr marL="114300" lvl="1" indent="-114300" algn="l" defTabSz="622300">
                <a:lnSpc>
                  <a:spcPct val="90000"/>
                </a:lnSpc>
                <a:spcBef>
                  <a:spcPct val="0"/>
                </a:spcBef>
                <a:spcAft>
                  <a:spcPct val="15000"/>
                </a:spcAft>
                <a:buChar char="•"/>
              </a:pPr>
              <a:r>
                <a:rPr lang="en-US" sz="1400" kern="1200" dirty="0"/>
                <a:t>ARNGUS: PSB to O-</a:t>
              </a:r>
              <a:r>
                <a:rPr lang="en-US" sz="1400" kern="1200" dirty="0">
                  <a:solidFill>
                    <a:schemeClr val="bg1">
                      <a:lumMod val="65000"/>
                    </a:schemeClr>
                  </a:solidFill>
                </a:rPr>
                <a:t>3*</a:t>
              </a:r>
              <a:r>
                <a:rPr lang="en-US" sz="1400" kern="1200" dirty="0"/>
                <a:t>/4/5 &amp; FR</a:t>
              </a:r>
            </a:p>
            <a:p>
              <a:pPr marL="114300" lvl="1" indent="-114300" algn="l" defTabSz="622300">
                <a:lnSpc>
                  <a:spcPct val="90000"/>
                </a:lnSpc>
                <a:spcBef>
                  <a:spcPct val="0"/>
                </a:spcBef>
                <a:spcAft>
                  <a:spcPct val="15000"/>
                </a:spcAft>
                <a:buChar char="•"/>
              </a:pPr>
              <a:r>
                <a:rPr lang="en-US" sz="1400" kern="1200" dirty="0"/>
                <a:t>USAR: PSB to O-3/4/5</a:t>
              </a:r>
            </a:p>
          </p:txBody>
        </p:sp>
        <p:sp>
          <p:nvSpPr>
            <p:cNvPr id="34" name="Freeform: Shape 33">
              <a:extLst>
                <a:ext uri="{FF2B5EF4-FFF2-40B4-BE49-F238E27FC236}">
                  <a16:creationId xmlns:a16="http://schemas.microsoft.com/office/drawing/2014/main" id="{028EA586-653C-4787-9839-37142E91DB2B}"/>
                </a:ext>
              </a:extLst>
            </p:cNvPr>
            <p:cNvSpPr/>
            <p:nvPr/>
          </p:nvSpPr>
          <p:spPr>
            <a:xfrm>
              <a:off x="1295400" y="3344862"/>
              <a:ext cx="2137410" cy="1031875"/>
            </a:xfrm>
            <a:custGeom>
              <a:avLst/>
              <a:gdLst>
                <a:gd name="connsiteX0" fmla="*/ 0 w 2137410"/>
                <a:gd name="connsiteY0" fmla="*/ 171983 h 1031875"/>
                <a:gd name="connsiteX1" fmla="*/ 171983 w 2137410"/>
                <a:gd name="connsiteY1" fmla="*/ 0 h 1031875"/>
                <a:gd name="connsiteX2" fmla="*/ 1965427 w 2137410"/>
                <a:gd name="connsiteY2" fmla="*/ 0 h 1031875"/>
                <a:gd name="connsiteX3" fmla="*/ 2137410 w 2137410"/>
                <a:gd name="connsiteY3" fmla="*/ 171983 h 1031875"/>
                <a:gd name="connsiteX4" fmla="*/ 2137410 w 2137410"/>
                <a:gd name="connsiteY4" fmla="*/ 859892 h 1031875"/>
                <a:gd name="connsiteX5" fmla="*/ 1965427 w 2137410"/>
                <a:gd name="connsiteY5" fmla="*/ 1031875 h 1031875"/>
                <a:gd name="connsiteX6" fmla="*/ 171983 w 2137410"/>
                <a:gd name="connsiteY6" fmla="*/ 1031875 h 1031875"/>
                <a:gd name="connsiteX7" fmla="*/ 0 w 2137410"/>
                <a:gd name="connsiteY7" fmla="*/ 859892 h 1031875"/>
                <a:gd name="connsiteX8" fmla="*/ 0 w 2137410"/>
                <a:gd name="connsiteY8" fmla="*/ 171983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410" h="1031875">
                  <a:moveTo>
                    <a:pt x="0" y="171983"/>
                  </a:moveTo>
                  <a:cubicBezTo>
                    <a:pt x="0" y="76999"/>
                    <a:pt x="76999" y="0"/>
                    <a:pt x="171983" y="0"/>
                  </a:cubicBezTo>
                  <a:lnTo>
                    <a:pt x="1965427" y="0"/>
                  </a:lnTo>
                  <a:cubicBezTo>
                    <a:pt x="2060411" y="0"/>
                    <a:pt x="2137410" y="76999"/>
                    <a:pt x="2137410" y="171983"/>
                  </a:cubicBezTo>
                  <a:lnTo>
                    <a:pt x="2137410" y="859892"/>
                  </a:lnTo>
                  <a:cubicBezTo>
                    <a:pt x="2137410" y="954876"/>
                    <a:pt x="2060411" y="1031875"/>
                    <a:pt x="1965427" y="1031875"/>
                  </a:cubicBezTo>
                  <a:lnTo>
                    <a:pt x="171983" y="1031875"/>
                  </a:lnTo>
                  <a:cubicBezTo>
                    <a:pt x="76999" y="1031875"/>
                    <a:pt x="0" y="954876"/>
                    <a:pt x="0" y="859892"/>
                  </a:cubicBezTo>
                  <a:lnTo>
                    <a:pt x="0" y="171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82" tIns="90377" rIns="130382" bIns="90377" numCol="1" spcCol="1270" anchor="ctr" anchorCtr="0">
              <a:noAutofit/>
            </a:bodyPr>
            <a:lstStyle/>
            <a:p>
              <a:pPr marL="0" lvl="0" indent="0" algn="ctr" defTabSz="933450">
                <a:lnSpc>
                  <a:spcPct val="90000"/>
                </a:lnSpc>
                <a:spcBef>
                  <a:spcPct val="0"/>
                </a:spcBef>
                <a:spcAft>
                  <a:spcPct val="35000"/>
                </a:spcAft>
                <a:buNone/>
              </a:pPr>
              <a:r>
                <a:rPr lang="en-US" sz="2100" kern="1200" dirty="0"/>
                <a:t>Policy-based Screen / Statutory Board</a:t>
              </a:r>
            </a:p>
          </p:txBody>
        </p:sp>
        <p:sp>
          <p:nvSpPr>
            <p:cNvPr id="35" name="Freeform: Shape 34">
              <a:extLst>
                <a:ext uri="{FF2B5EF4-FFF2-40B4-BE49-F238E27FC236}">
                  <a16:creationId xmlns:a16="http://schemas.microsoft.com/office/drawing/2014/main" id="{D55D9A5C-3AB5-4CDA-8A08-E998710444EC}"/>
                </a:ext>
              </a:extLst>
            </p:cNvPr>
            <p:cNvSpPr/>
            <p:nvPr/>
          </p:nvSpPr>
          <p:spPr>
            <a:xfrm>
              <a:off x="3432809" y="4479925"/>
              <a:ext cx="3206115" cy="1031875"/>
            </a:xfrm>
            <a:custGeom>
              <a:avLst/>
              <a:gdLst>
                <a:gd name="connsiteX0" fmla="*/ 0 w 3206115"/>
                <a:gd name="connsiteY0" fmla="*/ 128984 h 1031875"/>
                <a:gd name="connsiteX1" fmla="*/ 2690178 w 3206115"/>
                <a:gd name="connsiteY1" fmla="*/ 128984 h 1031875"/>
                <a:gd name="connsiteX2" fmla="*/ 2690178 w 3206115"/>
                <a:gd name="connsiteY2" fmla="*/ 0 h 1031875"/>
                <a:gd name="connsiteX3" fmla="*/ 3206115 w 3206115"/>
                <a:gd name="connsiteY3" fmla="*/ 515938 h 1031875"/>
                <a:gd name="connsiteX4" fmla="*/ 2690178 w 3206115"/>
                <a:gd name="connsiteY4" fmla="*/ 1031875 h 1031875"/>
                <a:gd name="connsiteX5" fmla="*/ 2690178 w 3206115"/>
                <a:gd name="connsiteY5" fmla="*/ 902891 h 1031875"/>
                <a:gd name="connsiteX6" fmla="*/ 0 w 3206115"/>
                <a:gd name="connsiteY6" fmla="*/ 902891 h 1031875"/>
                <a:gd name="connsiteX7" fmla="*/ 0 w 3206115"/>
                <a:gd name="connsiteY7" fmla="*/ 12898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6115" h="1031875">
                  <a:moveTo>
                    <a:pt x="0" y="128984"/>
                  </a:moveTo>
                  <a:lnTo>
                    <a:pt x="2690178" y="128984"/>
                  </a:lnTo>
                  <a:lnTo>
                    <a:pt x="2690178" y="0"/>
                  </a:lnTo>
                  <a:lnTo>
                    <a:pt x="3206115" y="515938"/>
                  </a:lnTo>
                  <a:lnTo>
                    <a:pt x="2690178" y="1031875"/>
                  </a:lnTo>
                  <a:lnTo>
                    <a:pt x="2690178" y="902891"/>
                  </a:lnTo>
                  <a:lnTo>
                    <a:pt x="0" y="902891"/>
                  </a:lnTo>
                  <a:lnTo>
                    <a:pt x="0" y="12898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137874" rIns="395843" bIns="13787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RA: FQ-Cert. to O-2/3*</a:t>
              </a:r>
            </a:p>
            <a:p>
              <a:pPr marL="114300" lvl="1" indent="-114300" algn="l" defTabSz="622300">
                <a:lnSpc>
                  <a:spcPct val="90000"/>
                </a:lnSpc>
                <a:spcBef>
                  <a:spcPct val="0"/>
                </a:spcBef>
                <a:spcAft>
                  <a:spcPct val="15000"/>
                </a:spcAft>
                <a:buChar char="•"/>
              </a:pPr>
              <a:r>
                <a:rPr lang="en-US" sz="1400" kern="1200" dirty="0"/>
                <a:t>ARNGUS: FQ-Cert to O-2/3*</a:t>
              </a:r>
            </a:p>
            <a:p>
              <a:pPr marL="114300" lvl="1" indent="-114300" algn="l" defTabSz="622300">
                <a:lnSpc>
                  <a:spcPct val="90000"/>
                </a:lnSpc>
                <a:spcBef>
                  <a:spcPct val="0"/>
                </a:spcBef>
                <a:spcAft>
                  <a:spcPct val="15000"/>
                </a:spcAft>
                <a:buChar char="•"/>
              </a:pPr>
              <a:r>
                <a:rPr lang="en-US" sz="1400" kern="1200" dirty="0"/>
                <a:t>USAR: FQ-Cert. to O-2</a:t>
              </a:r>
            </a:p>
          </p:txBody>
        </p:sp>
        <p:sp>
          <p:nvSpPr>
            <p:cNvPr id="36" name="Freeform: Shape 35">
              <a:extLst>
                <a:ext uri="{FF2B5EF4-FFF2-40B4-BE49-F238E27FC236}">
                  <a16:creationId xmlns:a16="http://schemas.microsoft.com/office/drawing/2014/main" id="{2D6986AD-5428-474E-A683-25F289887E43}"/>
                </a:ext>
              </a:extLst>
            </p:cNvPr>
            <p:cNvSpPr/>
            <p:nvPr/>
          </p:nvSpPr>
          <p:spPr>
            <a:xfrm>
              <a:off x="1295400" y="4479925"/>
              <a:ext cx="2137410" cy="1031875"/>
            </a:xfrm>
            <a:custGeom>
              <a:avLst/>
              <a:gdLst>
                <a:gd name="connsiteX0" fmla="*/ 0 w 2137410"/>
                <a:gd name="connsiteY0" fmla="*/ 171983 h 1031875"/>
                <a:gd name="connsiteX1" fmla="*/ 171983 w 2137410"/>
                <a:gd name="connsiteY1" fmla="*/ 0 h 1031875"/>
                <a:gd name="connsiteX2" fmla="*/ 1965427 w 2137410"/>
                <a:gd name="connsiteY2" fmla="*/ 0 h 1031875"/>
                <a:gd name="connsiteX3" fmla="*/ 2137410 w 2137410"/>
                <a:gd name="connsiteY3" fmla="*/ 171983 h 1031875"/>
                <a:gd name="connsiteX4" fmla="*/ 2137410 w 2137410"/>
                <a:gd name="connsiteY4" fmla="*/ 859892 h 1031875"/>
                <a:gd name="connsiteX5" fmla="*/ 1965427 w 2137410"/>
                <a:gd name="connsiteY5" fmla="*/ 1031875 h 1031875"/>
                <a:gd name="connsiteX6" fmla="*/ 171983 w 2137410"/>
                <a:gd name="connsiteY6" fmla="*/ 1031875 h 1031875"/>
                <a:gd name="connsiteX7" fmla="*/ 0 w 2137410"/>
                <a:gd name="connsiteY7" fmla="*/ 859892 h 1031875"/>
                <a:gd name="connsiteX8" fmla="*/ 0 w 2137410"/>
                <a:gd name="connsiteY8" fmla="*/ 171983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410" h="1031875">
                  <a:moveTo>
                    <a:pt x="0" y="171983"/>
                  </a:moveTo>
                  <a:cubicBezTo>
                    <a:pt x="0" y="76999"/>
                    <a:pt x="76999" y="0"/>
                    <a:pt x="171983" y="0"/>
                  </a:cubicBezTo>
                  <a:lnTo>
                    <a:pt x="1965427" y="0"/>
                  </a:lnTo>
                  <a:cubicBezTo>
                    <a:pt x="2060411" y="0"/>
                    <a:pt x="2137410" y="76999"/>
                    <a:pt x="2137410" y="171983"/>
                  </a:cubicBezTo>
                  <a:lnTo>
                    <a:pt x="2137410" y="859892"/>
                  </a:lnTo>
                  <a:cubicBezTo>
                    <a:pt x="2137410" y="954876"/>
                    <a:pt x="2060411" y="1031875"/>
                    <a:pt x="1965427" y="1031875"/>
                  </a:cubicBezTo>
                  <a:lnTo>
                    <a:pt x="171983" y="1031875"/>
                  </a:lnTo>
                  <a:cubicBezTo>
                    <a:pt x="76999" y="1031875"/>
                    <a:pt x="0" y="954876"/>
                    <a:pt x="0" y="859892"/>
                  </a:cubicBezTo>
                  <a:lnTo>
                    <a:pt x="0" y="171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82" tIns="90377" rIns="130382" bIns="90377" numCol="1" spcCol="1270" anchor="ctr" anchorCtr="0">
              <a:noAutofit/>
            </a:bodyPr>
            <a:lstStyle/>
            <a:p>
              <a:pPr marL="0" lvl="0" indent="0" algn="ctr" defTabSz="933450">
                <a:lnSpc>
                  <a:spcPct val="90000"/>
                </a:lnSpc>
                <a:spcBef>
                  <a:spcPct val="0"/>
                </a:spcBef>
                <a:spcAft>
                  <a:spcPct val="35000"/>
                </a:spcAft>
                <a:buNone/>
              </a:pPr>
              <a:r>
                <a:rPr lang="en-US" sz="2100" kern="1200" dirty="0"/>
                <a:t>Policy-based Screen / FQ-Certification</a:t>
              </a:r>
            </a:p>
          </p:txBody>
        </p:sp>
      </p:grpSp>
      <p:grpSp>
        <p:nvGrpSpPr>
          <p:cNvPr id="5" name="Group 4">
            <a:extLst>
              <a:ext uri="{FF2B5EF4-FFF2-40B4-BE49-F238E27FC236}">
                <a16:creationId xmlns:a16="http://schemas.microsoft.com/office/drawing/2014/main" id="{413702A8-D919-4FF2-9868-8A157C85CC30}"/>
              </a:ext>
            </a:extLst>
          </p:cNvPr>
          <p:cNvGrpSpPr/>
          <p:nvPr/>
        </p:nvGrpSpPr>
        <p:grpSpPr>
          <a:xfrm>
            <a:off x="125185" y="1983560"/>
            <a:ext cx="816429" cy="3810000"/>
            <a:chOff x="-76200" y="2723965"/>
            <a:chExt cx="635497" cy="4060599"/>
          </a:xfrm>
        </p:grpSpPr>
        <p:sp>
          <p:nvSpPr>
            <p:cNvPr id="6" name="Freeform: Shape 5">
              <a:extLst>
                <a:ext uri="{FF2B5EF4-FFF2-40B4-BE49-F238E27FC236}">
                  <a16:creationId xmlns:a16="http://schemas.microsoft.com/office/drawing/2014/main" id="{7170A426-A94F-4EBC-BA23-CB88E2160C81}"/>
                </a:ext>
              </a:extLst>
            </p:cNvPr>
            <p:cNvSpPr/>
            <p:nvPr/>
          </p:nvSpPr>
          <p:spPr>
            <a:xfrm>
              <a:off x="-76200" y="2723965"/>
              <a:ext cx="635497" cy="907852"/>
            </a:xfrm>
            <a:custGeom>
              <a:avLst/>
              <a:gdLst>
                <a:gd name="connsiteX0" fmla="*/ 0 w 907851"/>
                <a:gd name="connsiteY0" fmla="*/ 0 h 635496"/>
                <a:gd name="connsiteX1" fmla="*/ 590103 w 907851"/>
                <a:gd name="connsiteY1" fmla="*/ 0 h 635496"/>
                <a:gd name="connsiteX2" fmla="*/ 907851 w 907851"/>
                <a:gd name="connsiteY2" fmla="*/ 317748 h 635496"/>
                <a:gd name="connsiteX3" fmla="*/ 590103 w 907851"/>
                <a:gd name="connsiteY3" fmla="*/ 635496 h 635496"/>
                <a:gd name="connsiteX4" fmla="*/ 0 w 907851"/>
                <a:gd name="connsiteY4" fmla="*/ 635496 h 635496"/>
                <a:gd name="connsiteX5" fmla="*/ 317748 w 907851"/>
                <a:gd name="connsiteY5" fmla="*/ 317748 h 635496"/>
                <a:gd name="connsiteX6" fmla="*/ 0 w 907851"/>
                <a:gd name="connsiteY6" fmla="*/ 0 h 6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851" h="635496">
                  <a:moveTo>
                    <a:pt x="907850" y="0"/>
                  </a:moveTo>
                  <a:lnTo>
                    <a:pt x="907850" y="413072"/>
                  </a:lnTo>
                  <a:lnTo>
                    <a:pt x="453926" y="635496"/>
                  </a:lnTo>
                  <a:lnTo>
                    <a:pt x="1" y="413072"/>
                  </a:lnTo>
                  <a:lnTo>
                    <a:pt x="1" y="0"/>
                  </a:lnTo>
                  <a:lnTo>
                    <a:pt x="453926" y="222424"/>
                  </a:lnTo>
                  <a:lnTo>
                    <a:pt x="907850" y="0"/>
                  </a:lnTo>
                  <a:close/>
                </a:path>
              </a:pathLst>
            </a:custGeom>
            <a:solidFill>
              <a:schemeClr val="accent6"/>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6" tIns="323463" rIns="5715" bIns="323464"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AMHRR Performance</a:t>
              </a:r>
            </a:p>
          </p:txBody>
        </p:sp>
        <p:sp>
          <p:nvSpPr>
            <p:cNvPr id="8" name="Freeform: Shape 7">
              <a:extLst>
                <a:ext uri="{FF2B5EF4-FFF2-40B4-BE49-F238E27FC236}">
                  <a16:creationId xmlns:a16="http://schemas.microsoft.com/office/drawing/2014/main" id="{4198D19F-4BDD-4398-B856-79C9187EA231}"/>
                </a:ext>
              </a:extLst>
            </p:cNvPr>
            <p:cNvSpPr/>
            <p:nvPr/>
          </p:nvSpPr>
          <p:spPr>
            <a:xfrm>
              <a:off x="-76200" y="3512152"/>
              <a:ext cx="635497" cy="907852"/>
            </a:xfrm>
            <a:custGeom>
              <a:avLst/>
              <a:gdLst>
                <a:gd name="connsiteX0" fmla="*/ 0 w 907851"/>
                <a:gd name="connsiteY0" fmla="*/ 0 h 635496"/>
                <a:gd name="connsiteX1" fmla="*/ 590103 w 907851"/>
                <a:gd name="connsiteY1" fmla="*/ 0 h 635496"/>
                <a:gd name="connsiteX2" fmla="*/ 907851 w 907851"/>
                <a:gd name="connsiteY2" fmla="*/ 317748 h 635496"/>
                <a:gd name="connsiteX3" fmla="*/ 590103 w 907851"/>
                <a:gd name="connsiteY3" fmla="*/ 635496 h 635496"/>
                <a:gd name="connsiteX4" fmla="*/ 0 w 907851"/>
                <a:gd name="connsiteY4" fmla="*/ 635496 h 635496"/>
                <a:gd name="connsiteX5" fmla="*/ 317748 w 907851"/>
                <a:gd name="connsiteY5" fmla="*/ 317748 h 635496"/>
                <a:gd name="connsiteX6" fmla="*/ 0 w 907851"/>
                <a:gd name="connsiteY6" fmla="*/ 0 h 6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851" h="635496">
                  <a:moveTo>
                    <a:pt x="907850" y="0"/>
                  </a:moveTo>
                  <a:lnTo>
                    <a:pt x="907850" y="413072"/>
                  </a:lnTo>
                  <a:lnTo>
                    <a:pt x="453926" y="635496"/>
                  </a:lnTo>
                  <a:lnTo>
                    <a:pt x="1" y="413072"/>
                  </a:lnTo>
                  <a:lnTo>
                    <a:pt x="1" y="0"/>
                  </a:lnTo>
                  <a:lnTo>
                    <a:pt x="453926" y="222424"/>
                  </a:lnTo>
                  <a:lnTo>
                    <a:pt x="907850" y="0"/>
                  </a:lnTo>
                  <a:close/>
                </a:path>
              </a:pathLst>
            </a:custGeom>
            <a:solidFill>
              <a:schemeClr val="accent6"/>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6" tIns="323463" rIns="5715" bIns="323464"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AMHRR Restricted</a:t>
              </a:r>
            </a:p>
          </p:txBody>
        </p:sp>
        <p:sp>
          <p:nvSpPr>
            <p:cNvPr id="10" name="Freeform: Shape 9">
              <a:extLst>
                <a:ext uri="{FF2B5EF4-FFF2-40B4-BE49-F238E27FC236}">
                  <a16:creationId xmlns:a16="http://schemas.microsoft.com/office/drawing/2014/main" id="{EBD45CEF-84FC-4F46-9F04-35D43BDCC7CA}"/>
                </a:ext>
              </a:extLst>
            </p:cNvPr>
            <p:cNvSpPr/>
            <p:nvPr/>
          </p:nvSpPr>
          <p:spPr>
            <a:xfrm>
              <a:off x="-76200" y="4300338"/>
              <a:ext cx="635497" cy="907852"/>
            </a:xfrm>
            <a:custGeom>
              <a:avLst/>
              <a:gdLst>
                <a:gd name="connsiteX0" fmla="*/ 0 w 907851"/>
                <a:gd name="connsiteY0" fmla="*/ 0 h 635496"/>
                <a:gd name="connsiteX1" fmla="*/ 590103 w 907851"/>
                <a:gd name="connsiteY1" fmla="*/ 0 h 635496"/>
                <a:gd name="connsiteX2" fmla="*/ 907851 w 907851"/>
                <a:gd name="connsiteY2" fmla="*/ 317748 h 635496"/>
                <a:gd name="connsiteX3" fmla="*/ 590103 w 907851"/>
                <a:gd name="connsiteY3" fmla="*/ 635496 h 635496"/>
                <a:gd name="connsiteX4" fmla="*/ 0 w 907851"/>
                <a:gd name="connsiteY4" fmla="*/ 635496 h 635496"/>
                <a:gd name="connsiteX5" fmla="*/ 317748 w 907851"/>
                <a:gd name="connsiteY5" fmla="*/ 317748 h 635496"/>
                <a:gd name="connsiteX6" fmla="*/ 0 w 907851"/>
                <a:gd name="connsiteY6" fmla="*/ 0 h 6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851" h="635496">
                  <a:moveTo>
                    <a:pt x="907850" y="0"/>
                  </a:moveTo>
                  <a:lnTo>
                    <a:pt x="907850" y="413072"/>
                  </a:lnTo>
                  <a:lnTo>
                    <a:pt x="453926" y="635496"/>
                  </a:lnTo>
                  <a:lnTo>
                    <a:pt x="1" y="413072"/>
                  </a:lnTo>
                  <a:lnTo>
                    <a:pt x="1" y="0"/>
                  </a:lnTo>
                  <a:lnTo>
                    <a:pt x="453926" y="222424"/>
                  </a:lnTo>
                  <a:lnTo>
                    <a:pt x="907850" y="0"/>
                  </a:lnTo>
                  <a:close/>
                </a:path>
              </a:pathLst>
            </a:custGeom>
            <a:solidFill>
              <a:schemeClr val="accent6"/>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6" tIns="323463" rIns="5715" bIns="323464"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AAIP</a:t>
              </a:r>
            </a:p>
          </p:txBody>
        </p:sp>
        <p:sp>
          <p:nvSpPr>
            <p:cNvPr id="12" name="Freeform: Shape 11">
              <a:extLst>
                <a:ext uri="{FF2B5EF4-FFF2-40B4-BE49-F238E27FC236}">
                  <a16:creationId xmlns:a16="http://schemas.microsoft.com/office/drawing/2014/main" id="{455812EC-DA6C-4DD9-AC3E-9E8F55336176}"/>
                </a:ext>
              </a:extLst>
            </p:cNvPr>
            <p:cNvSpPr/>
            <p:nvPr/>
          </p:nvSpPr>
          <p:spPr>
            <a:xfrm>
              <a:off x="-76200" y="5088525"/>
              <a:ext cx="635497" cy="907852"/>
            </a:xfrm>
            <a:custGeom>
              <a:avLst/>
              <a:gdLst>
                <a:gd name="connsiteX0" fmla="*/ 0 w 907851"/>
                <a:gd name="connsiteY0" fmla="*/ 0 h 635496"/>
                <a:gd name="connsiteX1" fmla="*/ 590103 w 907851"/>
                <a:gd name="connsiteY1" fmla="*/ 0 h 635496"/>
                <a:gd name="connsiteX2" fmla="*/ 907851 w 907851"/>
                <a:gd name="connsiteY2" fmla="*/ 317748 h 635496"/>
                <a:gd name="connsiteX3" fmla="*/ 590103 w 907851"/>
                <a:gd name="connsiteY3" fmla="*/ 635496 h 635496"/>
                <a:gd name="connsiteX4" fmla="*/ 0 w 907851"/>
                <a:gd name="connsiteY4" fmla="*/ 635496 h 635496"/>
                <a:gd name="connsiteX5" fmla="*/ 317748 w 907851"/>
                <a:gd name="connsiteY5" fmla="*/ 317748 h 635496"/>
                <a:gd name="connsiteX6" fmla="*/ 0 w 907851"/>
                <a:gd name="connsiteY6" fmla="*/ 0 h 6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851" h="635496">
                  <a:moveTo>
                    <a:pt x="907850" y="0"/>
                  </a:moveTo>
                  <a:lnTo>
                    <a:pt x="907850" y="413072"/>
                  </a:lnTo>
                  <a:lnTo>
                    <a:pt x="453926" y="635496"/>
                  </a:lnTo>
                  <a:lnTo>
                    <a:pt x="1" y="413072"/>
                  </a:lnTo>
                  <a:lnTo>
                    <a:pt x="1" y="0"/>
                  </a:lnTo>
                  <a:lnTo>
                    <a:pt x="453926" y="222424"/>
                  </a:lnTo>
                  <a:lnTo>
                    <a:pt x="907850" y="0"/>
                  </a:lnTo>
                  <a:close/>
                </a:path>
              </a:pathLst>
            </a:custGeom>
            <a:solidFill>
              <a:schemeClr val="accent6"/>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6" tIns="323463" rIns="5715" bIns="323464"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IG</a:t>
              </a:r>
            </a:p>
          </p:txBody>
        </p:sp>
        <p:sp>
          <p:nvSpPr>
            <p:cNvPr id="14" name="Freeform: Shape 13">
              <a:extLst>
                <a:ext uri="{FF2B5EF4-FFF2-40B4-BE49-F238E27FC236}">
                  <a16:creationId xmlns:a16="http://schemas.microsoft.com/office/drawing/2014/main" id="{8C501C13-55E0-4CB0-A5F9-0086E371B224}"/>
                </a:ext>
              </a:extLst>
            </p:cNvPr>
            <p:cNvSpPr/>
            <p:nvPr/>
          </p:nvSpPr>
          <p:spPr>
            <a:xfrm>
              <a:off x="-76200" y="5876712"/>
              <a:ext cx="635497" cy="907852"/>
            </a:xfrm>
            <a:custGeom>
              <a:avLst/>
              <a:gdLst>
                <a:gd name="connsiteX0" fmla="*/ 0 w 907851"/>
                <a:gd name="connsiteY0" fmla="*/ 0 h 635496"/>
                <a:gd name="connsiteX1" fmla="*/ 590103 w 907851"/>
                <a:gd name="connsiteY1" fmla="*/ 0 h 635496"/>
                <a:gd name="connsiteX2" fmla="*/ 907851 w 907851"/>
                <a:gd name="connsiteY2" fmla="*/ 317748 h 635496"/>
                <a:gd name="connsiteX3" fmla="*/ 590103 w 907851"/>
                <a:gd name="connsiteY3" fmla="*/ 635496 h 635496"/>
                <a:gd name="connsiteX4" fmla="*/ 0 w 907851"/>
                <a:gd name="connsiteY4" fmla="*/ 635496 h 635496"/>
                <a:gd name="connsiteX5" fmla="*/ 317748 w 907851"/>
                <a:gd name="connsiteY5" fmla="*/ 317748 h 635496"/>
                <a:gd name="connsiteX6" fmla="*/ 0 w 907851"/>
                <a:gd name="connsiteY6" fmla="*/ 0 h 6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851" h="635496">
                  <a:moveTo>
                    <a:pt x="907850" y="0"/>
                  </a:moveTo>
                  <a:lnTo>
                    <a:pt x="907850" y="413072"/>
                  </a:lnTo>
                  <a:lnTo>
                    <a:pt x="453926" y="635496"/>
                  </a:lnTo>
                  <a:lnTo>
                    <a:pt x="1" y="413072"/>
                  </a:lnTo>
                  <a:lnTo>
                    <a:pt x="1" y="0"/>
                  </a:lnTo>
                  <a:lnTo>
                    <a:pt x="453926" y="222424"/>
                  </a:lnTo>
                  <a:lnTo>
                    <a:pt x="907850" y="0"/>
                  </a:lnTo>
                  <a:close/>
                </a:path>
              </a:pathLst>
            </a:custGeom>
            <a:solidFill>
              <a:schemeClr val="accent6"/>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6" tIns="323463" rIns="5715" bIns="323464"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CRC</a:t>
              </a:r>
            </a:p>
          </p:txBody>
        </p:sp>
      </p:grpSp>
      <p:graphicFrame>
        <p:nvGraphicFramePr>
          <p:cNvPr id="23" name="Diagram 22">
            <a:extLst>
              <a:ext uri="{FF2B5EF4-FFF2-40B4-BE49-F238E27FC236}">
                <a16:creationId xmlns:a16="http://schemas.microsoft.com/office/drawing/2014/main" id="{68A4B079-DFE1-4B43-9674-B63A31D55831}"/>
              </a:ext>
            </a:extLst>
          </p:cNvPr>
          <p:cNvGraphicFramePr/>
          <p:nvPr>
            <p:extLst>
              <p:ext uri="{D42A27DB-BD31-4B8C-83A1-F6EECF244321}">
                <p14:modId xmlns:p14="http://schemas.microsoft.com/office/powerpoint/2010/main" val="2908415"/>
              </p:ext>
            </p:extLst>
          </p:nvPr>
        </p:nvGraphicFramePr>
        <p:xfrm>
          <a:off x="0" y="855478"/>
          <a:ext cx="9144000" cy="1191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Freeform: Shape 36">
            <a:extLst>
              <a:ext uri="{FF2B5EF4-FFF2-40B4-BE49-F238E27FC236}">
                <a16:creationId xmlns:a16="http://schemas.microsoft.com/office/drawing/2014/main" id="{6496170B-FAD1-403F-BC98-A1710B7D427E}"/>
              </a:ext>
            </a:extLst>
          </p:cNvPr>
          <p:cNvSpPr/>
          <p:nvPr/>
        </p:nvSpPr>
        <p:spPr>
          <a:xfrm>
            <a:off x="6779895" y="2209800"/>
            <a:ext cx="2137410" cy="1031875"/>
          </a:xfrm>
          <a:custGeom>
            <a:avLst/>
            <a:gdLst>
              <a:gd name="connsiteX0" fmla="*/ 0 w 2137410"/>
              <a:gd name="connsiteY0" fmla="*/ 171983 h 1031875"/>
              <a:gd name="connsiteX1" fmla="*/ 171983 w 2137410"/>
              <a:gd name="connsiteY1" fmla="*/ 0 h 1031875"/>
              <a:gd name="connsiteX2" fmla="*/ 1965427 w 2137410"/>
              <a:gd name="connsiteY2" fmla="*/ 0 h 1031875"/>
              <a:gd name="connsiteX3" fmla="*/ 2137410 w 2137410"/>
              <a:gd name="connsiteY3" fmla="*/ 171983 h 1031875"/>
              <a:gd name="connsiteX4" fmla="*/ 2137410 w 2137410"/>
              <a:gd name="connsiteY4" fmla="*/ 859892 h 1031875"/>
              <a:gd name="connsiteX5" fmla="*/ 1965427 w 2137410"/>
              <a:gd name="connsiteY5" fmla="*/ 1031875 h 1031875"/>
              <a:gd name="connsiteX6" fmla="*/ 171983 w 2137410"/>
              <a:gd name="connsiteY6" fmla="*/ 1031875 h 1031875"/>
              <a:gd name="connsiteX7" fmla="*/ 0 w 2137410"/>
              <a:gd name="connsiteY7" fmla="*/ 859892 h 1031875"/>
              <a:gd name="connsiteX8" fmla="*/ 0 w 2137410"/>
              <a:gd name="connsiteY8" fmla="*/ 171983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410" h="1031875">
                <a:moveTo>
                  <a:pt x="0" y="171983"/>
                </a:moveTo>
                <a:cubicBezTo>
                  <a:pt x="0" y="76999"/>
                  <a:pt x="76999" y="0"/>
                  <a:pt x="171983" y="0"/>
                </a:cubicBezTo>
                <a:lnTo>
                  <a:pt x="1965427" y="0"/>
                </a:lnTo>
                <a:cubicBezTo>
                  <a:pt x="2060411" y="0"/>
                  <a:pt x="2137410" y="76999"/>
                  <a:pt x="2137410" y="171983"/>
                </a:cubicBezTo>
                <a:lnTo>
                  <a:pt x="2137410" y="859892"/>
                </a:lnTo>
                <a:cubicBezTo>
                  <a:pt x="2137410" y="954876"/>
                  <a:pt x="2060411" y="1031875"/>
                  <a:pt x="1965427" y="1031875"/>
                </a:cubicBezTo>
                <a:lnTo>
                  <a:pt x="171983" y="1031875"/>
                </a:lnTo>
                <a:cubicBezTo>
                  <a:pt x="76999" y="1031875"/>
                  <a:pt x="0" y="954876"/>
                  <a:pt x="0" y="859892"/>
                </a:cubicBezTo>
                <a:lnTo>
                  <a:pt x="0" y="171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82" tIns="90377" rIns="130382" bIns="90377" numCol="1" spcCol="1270" anchor="ctr" anchorCtr="0">
            <a:noAutofit/>
          </a:bodyPr>
          <a:lstStyle/>
          <a:p>
            <a:pPr marL="0" lvl="0" indent="0" algn="ctr" defTabSz="933450">
              <a:lnSpc>
                <a:spcPct val="90000"/>
              </a:lnSpc>
              <a:spcBef>
                <a:spcPct val="0"/>
              </a:spcBef>
              <a:spcAft>
                <a:spcPct val="35000"/>
              </a:spcAft>
              <a:buNone/>
            </a:pPr>
            <a:r>
              <a:rPr lang="en-US" sz="2100" kern="1200" dirty="0"/>
              <a:t>Nominated &amp; Senate Confirmed</a:t>
            </a:r>
          </a:p>
        </p:txBody>
      </p:sp>
      <p:sp>
        <p:nvSpPr>
          <p:cNvPr id="38" name="Freeform: Shape 37">
            <a:extLst>
              <a:ext uri="{FF2B5EF4-FFF2-40B4-BE49-F238E27FC236}">
                <a16:creationId xmlns:a16="http://schemas.microsoft.com/office/drawing/2014/main" id="{E55F8CFF-579B-491B-99F5-06A6FC3F1777}"/>
              </a:ext>
            </a:extLst>
          </p:cNvPr>
          <p:cNvSpPr/>
          <p:nvPr/>
        </p:nvSpPr>
        <p:spPr>
          <a:xfrm>
            <a:off x="6779895" y="3344862"/>
            <a:ext cx="2137410" cy="1031875"/>
          </a:xfrm>
          <a:custGeom>
            <a:avLst/>
            <a:gdLst>
              <a:gd name="connsiteX0" fmla="*/ 0 w 2137410"/>
              <a:gd name="connsiteY0" fmla="*/ 171983 h 1031875"/>
              <a:gd name="connsiteX1" fmla="*/ 171983 w 2137410"/>
              <a:gd name="connsiteY1" fmla="*/ 0 h 1031875"/>
              <a:gd name="connsiteX2" fmla="*/ 1965427 w 2137410"/>
              <a:gd name="connsiteY2" fmla="*/ 0 h 1031875"/>
              <a:gd name="connsiteX3" fmla="*/ 2137410 w 2137410"/>
              <a:gd name="connsiteY3" fmla="*/ 171983 h 1031875"/>
              <a:gd name="connsiteX4" fmla="*/ 2137410 w 2137410"/>
              <a:gd name="connsiteY4" fmla="*/ 859892 h 1031875"/>
              <a:gd name="connsiteX5" fmla="*/ 1965427 w 2137410"/>
              <a:gd name="connsiteY5" fmla="*/ 1031875 h 1031875"/>
              <a:gd name="connsiteX6" fmla="*/ 171983 w 2137410"/>
              <a:gd name="connsiteY6" fmla="*/ 1031875 h 1031875"/>
              <a:gd name="connsiteX7" fmla="*/ 0 w 2137410"/>
              <a:gd name="connsiteY7" fmla="*/ 859892 h 1031875"/>
              <a:gd name="connsiteX8" fmla="*/ 0 w 2137410"/>
              <a:gd name="connsiteY8" fmla="*/ 171983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410" h="1031875">
                <a:moveTo>
                  <a:pt x="0" y="171983"/>
                </a:moveTo>
                <a:cubicBezTo>
                  <a:pt x="0" y="76999"/>
                  <a:pt x="76999" y="0"/>
                  <a:pt x="171983" y="0"/>
                </a:cubicBezTo>
                <a:lnTo>
                  <a:pt x="1965427" y="0"/>
                </a:lnTo>
                <a:cubicBezTo>
                  <a:pt x="2060411" y="0"/>
                  <a:pt x="2137410" y="76999"/>
                  <a:pt x="2137410" y="171983"/>
                </a:cubicBezTo>
                <a:lnTo>
                  <a:pt x="2137410" y="859892"/>
                </a:lnTo>
                <a:cubicBezTo>
                  <a:pt x="2137410" y="954876"/>
                  <a:pt x="2060411" y="1031875"/>
                  <a:pt x="1965427" y="1031875"/>
                </a:cubicBezTo>
                <a:lnTo>
                  <a:pt x="171983" y="1031875"/>
                </a:lnTo>
                <a:cubicBezTo>
                  <a:pt x="76999" y="1031875"/>
                  <a:pt x="0" y="954876"/>
                  <a:pt x="0" y="859892"/>
                </a:cubicBezTo>
                <a:lnTo>
                  <a:pt x="0" y="171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82" tIns="90377" rIns="130382" bIns="90377" numCol="1" spcCol="1270" anchor="ctr" anchorCtr="0">
            <a:noAutofit/>
          </a:bodyPr>
          <a:lstStyle/>
          <a:p>
            <a:pPr marL="0" lvl="0" indent="0" algn="ctr" defTabSz="933450">
              <a:lnSpc>
                <a:spcPct val="90000"/>
              </a:lnSpc>
              <a:spcBef>
                <a:spcPct val="0"/>
              </a:spcBef>
              <a:spcAft>
                <a:spcPct val="35000"/>
              </a:spcAft>
              <a:buNone/>
            </a:pPr>
            <a:r>
              <a:rPr lang="en-US" sz="2100" dirty="0"/>
              <a:t>Sec Def Approves Board</a:t>
            </a:r>
            <a:endParaRPr lang="en-US" sz="2100" kern="1200" dirty="0"/>
          </a:p>
        </p:txBody>
      </p:sp>
      <p:sp>
        <p:nvSpPr>
          <p:cNvPr id="39" name="Freeform: Shape 38">
            <a:extLst>
              <a:ext uri="{FF2B5EF4-FFF2-40B4-BE49-F238E27FC236}">
                <a16:creationId xmlns:a16="http://schemas.microsoft.com/office/drawing/2014/main" id="{7858BCBB-CC57-4F62-86B6-EDAE8C96E670}"/>
              </a:ext>
            </a:extLst>
          </p:cNvPr>
          <p:cNvSpPr/>
          <p:nvPr/>
        </p:nvSpPr>
        <p:spPr>
          <a:xfrm>
            <a:off x="6779895" y="4479925"/>
            <a:ext cx="2137410" cy="1031875"/>
          </a:xfrm>
          <a:custGeom>
            <a:avLst/>
            <a:gdLst>
              <a:gd name="connsiteX0" fmla="*/ 0 w 2137410"/>
              <a:gd name="connsiteY0" fmla="*/ 171983 h 1031875"/>
              <a:gd name="connsiteX1" fmla="*/ 171983 w 2137410"/>
              <a:gd name="connsiteY1" fmla="*/ 0 h 1031875"/>
              <a:gd name="connsiteX2" fmla="*/ 1965427 w 2137410"/>
              <a:gd name="connsiteY2" fmla="*/ 0 h 1031875"/>
              <a:gd name="connsiteX3" fmla="*/ 2137410 w 2137410"/>
              <a:gd name="connsiteY3" fmla="*/ 171983 h 1031875"/>
              <a:gd name="connsiteX4" fmla="*/ 2137410 w 2137410"/>
              <a:gd name="connsiteY4" fmla="*/ 859892 h 1031875"/>
              <a:gd name="connsiteX5" fmla="*/ 1965427 w 2137410"/>
              <a:gd name="connsiteY5" fmla="*/ 1031875 h 1031875"/>
              <a:gd name="connsiteX6" fmla="*/ 171983 w 2137410"/>
              <a:gd name="connsiteY6" fmla="*/ 1031875 h 1031875"/>
              <a:gd name="connsiteX7" fmla="*/ 0 w 2137410"/>
              <a:gd name="connsiteY7" fmla="*/ 859892 h 1031875"/>
              <a:gd name="connsiteX8" fmla="*/ 0 w 2137410"/>
              <a:gd name="connsiteY8" fmla="*/ 171983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410" h="1031875">
                <a:moveTo>
                  <a:pt x="0" y="171983"/>
                </a:moveTo>
                <a:cubicBezTo>
                  <a:pt x="0" y="76999"/>
                  <a:pt x="76999" y="0"/>
                  <a:pt x="171983" y="0"/>
                </a:cubicBezTo>
                <a:lnTo>
                  <a:pt x="1965427" y="0"/>
                </a:lnTo>
                <a:cubicBezTo>
                  <a:pt x="2060411" y="0"/>
                  <a:pt x="2137410" y="76999"/>
                  <a:pt x="2137410" y="171983"/>
                </a:cubicBezTo>
                <a:lnTo>
                  <a:pt x="2137410" y="859892"/>
                </a:lnTo>
                <a:cubicBezTo>
                  <a:pt x="2137410" y="954876"/>
                  <a:pt x="2060411" y="1031875"/>
                  <a:pt x="1965427" y="1031875"/>
                </a:cubicBezTo>
                <a:lnTo>
                  <a:pt x="171983" y="1031875"/>
                </a:lnTo>
                <a:cubicBezTo>
                  <a:pt x="76999" y="1031875"/>
                  <a:pt x="0" y="954876"/>
                  <a:pt x="0" y="859892"/>
                </a:cubicBezTo>
                <a:lnTo>
                  <a:pt x="0" y="171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82" tIns="90377" rIns="130382" bIns="90377" numCol="1" spcCol="1270" anchor="ctr" anchorCtr="0">
            <a:noAutofit/>
          </a:bodyPr>
          <a:lstStyle/>
          <a:p>
            <a:pPr marL="0" lvl="0" indent="0" algn="ctr" defTabSz="933450">
              <a:lnSpc>
                <a:spcPct val="90000"/>
              </a:lnSpc>
              <a:spcBef>
                <a:spcPct val="0"/>
              </a:spcBef>
              <a:spcAft>
                <a:spcPct val="35000"/>
              </a:spcAft>
              <a:buNone/>
            </a:pPr>
            <a:r>
              <a:rPr lang="en-US" sz="2100" kern="1200" dirty="0"/>
              <a:t>Sec Def Approves Scroll</a:t>
            </a:r>
          </a:p>
        </p:txBody>
      </p:sp>
      <p:sp>
        <p:nvSpPr>
          <p:cNvPr id="40" name="TextBox 39">
            <a:extLst>
              <a:ext uri="{FF2B5EF4-FFF2-40B4-BE49-F238E27FC236}">
                <a16:creationId xmlns:a16="http://schemas.microsoft.com/office/drawing/2014/main" id="{CF074ADC-213F-48D0-A318-CC8F3EA93679}"/>
              </a:ext>
            </a:extLst>
          </p:cNvPr>
          <p:cNvSpPr txBox="1"/>
          <p:nvPr/>
        </p:nvSpPr>
        <p:spPr>
          <a:xfrm>
            <a:off x="1115242" y="5503274"/>
            <a:ext cx="7007046" cy="276999"/>
          </a:xfrm>
          <a:prstGeom prst="rect">
            <a:avLst/>
          </a:prstGeom>
          <a:noFill/>
        </p:spPr>
        <p:txBody>
          <a:bodyPr wrap="none" rtlCol="0">
            <a:spAutoFit/>
          </a:bodyPr>
          <a:lstStyle/>
          <a:p>
            <a:r>
              <a:rPr lang="en-US" sz="1200" dirty="0"/>
              <a:t>* Board is normally required, but FQ Certification is authorized and implemented under current policy</a:t>
            </a:r>
          </a:p>
        </p:txBody>
      </p:sp>
    </p:spTree>
    <p:extLst>
      <p:ext uri="{BB962C8B-B14F-4D97-AF65-F5344CB8AC3E}">
        <p14:creationId xmlns:p14="http://schemas.microsoft.com/office/powerpoint/2010/main" val="409248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763000" cy="4732065"/>
          </a:xfrm>
          <a:prstGeom prst="rect">
            <a:avLst/>
          </a:prstGeom>
        </p:spPr>
        <p:txBody>
          <a:bodyPr wrap="square">
            <a:spAutoFit/>
          </a:bodyPr>
          <a:lstStyle/>
          <a:p>
            <a:r>
              <a:rPr lang="en-US" sz="1850" dirty="0"/>
              <a:t>In order to comply with the FY20 NDAA changes, the Army published AD 2023-03 making the following updates to the AAIP:</a:t>
            </a:r>
          </a:p>
          <a:p>
            <a:pPr marL="342900" indent="-342900">
              <a:buFont typeface="Arial" panose="020B0604020202020204" pitchFamily="34" charset="0"/>
              <a:buChar char="•"/>
            </a:pPr>
            <a:endParaRPr lang="en-US" sz="1850" dirty="0"/>
          </a:p>
          <a:p>
            <a:pPr marL="342900" indent="-342900">
              <a:buFont typeface="Arial" panose="020B0604020202020204" pitchFamily="34" charset="0"/>
              <a:buChar char="•"/>
            </a:pPr>
            <a:r>
              <a:rPr lang="en-US" sz="1850" dirty="0"/>
              <a:t>Expands AAIP to require substantiated adverse findings from AR 15-6 investigations concerning </a:t>
            </a:r>
            <a:r>
              <a:rPr lang="en-US" sz="1850" b="1" dirty="0"/>
              <a:t>any commissioned officer (O-1 and above) in the RA or RC </a:t>
            </a:r>
            <a:r>
              <a:rPr lang="en-US" sz="1850" dirty="0"/>
              <a:t>be recorded in AAIP. Previously only O-4s and above. </a:t>
            </a:r>
          </a:p>
          <a:p>
            <a:pPr marL="342900" indent="-342900">
              <a:buFont typeface="Arial" panose="020B0604020202020204" pitchFamily="34" charset="0"/>
              <a:buChar char="•"/>
            </a:pPr>
            <a:endParaRPr lang="en-US" sz="1850" dirty="0"/>
          </a:p>
          <a:p>
            <a:pPr marL="342900" indent="-342900">
              <a:buFont typeface="Arial" panose="020B0604020202020204" pitchFamily="34" charset="0"/>
              <a:buChar char="•"/>
            </a:pPr>
            <a:r>
              <a:rPr lang="en-US" sz="1850" dirty="0"/>
              <a:t>Adds a new requirement that any substantiated adverse findings made against any commissioned officer (O-1 and above) from National Guards Complex Administrative Investigations, be recorded in AAIP.</a:t>
            </a:r>
          </a:p>
          <a:p>
            <a:endParaRPr lang="en-US" sz="1850" dirty="0"/>
          </a:p>
          <a:p>
            <a:pPr marL="342900" indent="-342900">
              <a:buFont typeface="Arial" panose="020B0604020202020204" pitchFamily="34" charset="0"/>
              <a:buChar char="•"/>
            </a:pPr>
            <a:r>
              <a:rPr lang="en-US" sz="1850" dirty="0"/>
              <a:t>Extends due process requirements during the investigation to all commissioned officers (O-1 and above) requiring referral of potentially adverse information to the officer and a reasonable opportunity to rebut any potential adverse findings prior to approval. Previously limited these rights to O-4s and above.</a:t>
            </a:r>
          </a:p>
          <a:p>
            <a:pPr marL="342900" indent="-342900">
              <a:buFont typeface="Arial" panose="020B0604020202020204" pitchFamily="34" charset="0"/>
              <a:buChar char="•"/>
            </a:pPr>
            <a:endParaRPr lang="en-US" sz="2400" dirty="0"/>
          </a:p>
        </p:txBody>
      </p:sp>
      <p:sp>
        <p:nvSpPr>
          <p:cNvPr id="3" name="Rectangle 2"/>
          <p:cNvSpPr/>
          <p:nvPr/>
        </p:nvSpPr>
        <p:spPr>
          <a:xfrm>
            <a:off x="457200" y="0"/>
            <a:ext cx="8229600" cy="523220"/>
          </a:xfrm>
          <a:prstGeom prst="rect">
            <a:avLst/>
          </a:prstGeom>
        </p:spPr>
        <p:txBody>
          <a:bodyPr wrap="square">
            <a:spAutoFit/>
          </a:bodyPr>
          <a:lstStyle/>
          <a:p>
            <a:pPr algn="ctr"/>
            <a:r>
              <a:rPr lang="en-US" sz="2800" b="1" dirty="0"/>
              <a:t>AD 2023-03 (AAIP)</a:t>
            </a:r>
          </a:p>
        </p:txBody>
      </p:sp>
    </p:spTree>
    <p:extLst>
      <p:ext uri="{BB962C8B-B14F-4D97-AF65-F5344CB8AC3E}">
        <p14:creationId xmlns:p14="http://schemas.microsoft.com/office/powerpoint/2010/main" val="215950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51436" cy="769441"/>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457200" y="0"/>
            <a:ext cx="8610599" cy="538609"/>
          </a:xfrm>
          <a:prstGeom prst="rect">
            <a:avLst/>
          </a:prstGeom>
        </p:spPr>
        <p:txBody>
          <a:bodyPr wrap="square">
            <a:spAutoFit/>
          </a:bodyPr>
          <a:lstStyle/>
          <a:p>
            <a:pPr algn="ctr"/>
            <a:r>
              <a:rPr lang="en-US" sz="2800" b="1" dirty="0"/>
              <a:t>AR 15-6 Investigations and AAIP </a:t>
            </a:r>
            <a:endParaRPr lang="en-US" sz="2800" b="1" dirty="0">
              <a:solidFill>
                <a:srgbClr val="FF0000"/>
              </a:solidFill>
            </a:endParaRPr>
          </a:p>
        </p:txBody>
      </p:sp>
      <p:sp>
        <p:nvSpPr>
          <p:cNvPr id="4" name="Rectangle 3"/>
          <p:cNvSpPr/>
          <p:nvPr/>
        </p:nvSpPr>
        <p:spPr>
          <a:xfrm>
            <a:off x="304800" y="853619"/>
            <a:ext cx="8839201" cy="4939814"/>
          </a:xfrm>
          <a:prstGeom prst="rect">
            <a:avLst/>
          </a:prstGeom>
        </p:spPr>
        <p:txBody>
          <a:bodyPr wrap="square">
            <a:spAutoFit/>
          </a:bodyPr>
          <a:lstStyle/>
          <a:p>
            <a:pPr marL="285750" indent="-285750">
              <a:buFont typeface="Arial" panose="020B0604020202020204" pitchFamily="34" charset="0"/>
              <a:buChar char="•"/>
            </a:pPr>
            <a:r>
              <a:rPr lang="en-US" sz="1850" b="1" dirty="0"/>
              <a:t>Step 1</a:t>
            </a:r>
            <a:r>
              <a:rPr lang="en-US" sz="1850" dirty="0"/>
              <a:t>: Appointing authority initiates an AR 15-6 investigation. The investigation is conducted by an IO, with assistance of a legal advisor. The IO may recommend an adverse findings against a commissioned officer.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850" b="1" dirty="0"/>
              <a:t>Step 2</a:t>
            </a:r>
            <a:r>
              <a:rPr lang="en-US" sz="1850" dirty="0"/>
              <a:t>: The approval authority refers the potential adverse finding and relevant parts of the investigation to the officer. The officer may submit a rebuttal.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850" b="1" dirty="0"/>
              <a:t>Step 3</a:t>
            </a:r>
            <a:r>
              <a:rPr lang="en-US" sz="1850" dirty="0"/>
              <a:t>: After considering the full investigation, formal legal review, any matters submitted by the officer, any legal advice from the detailed legal advisor, the approval authority approves, disapproves, or modifies the AR 15-6 findings and recommendations. Approval authority, in consultation with the servicing legal advisor, determines if any findings are adverse.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850" b="1" dirty="0"/>
              <a:t>Step 4</a:t>
            </a:r>
            <a:r>
              <a:rPr lang="en-US" sz="1850" dirty="0"/>
              <a:t>: If adverse findings are approved, the approval authority’s legal advisor prepares an AAIP entry summarizing findings for approval authority.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850" b="1" dirty="0"/>
              <a:t>Step 5</a:t>
            </a:r>
            <a:r>
              <a:rPr lang="en-US" sz="1850" dirty="0"/>
              <a:t>: Approval authority approves entry, with or without a AA / Commander’s Comment, and OSJA, or servicing legal office, uploads into AAIP.</a:t>
            </a:r>
          </a:p>
        </p:txBody>
      </p:sp>
    </p:spTree>
    <p:extLst>
      <p:ext uri="{BB962C8B-B14F-4D97-AF65-F5344CB8AC3E}">
        <p14:creationId xmlns:p14="http://schemas.microsoft.com/office/powerpoint/2010/main" val="200110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00291"/>
            <a:ext cx="8991600" cy="6247864"/>
          </a:xfrm>
          <a:prstGeom prst="rect">
            <a:avLst/>
          </a:prstGeom>
        </p:spPr>
        <p:txBody>
          <a:bodyPr wrap="square">
            <a:spAutoFit/>
          </a:bodyPr>
          <a:lstStyle/>
          <a:p>
            <a:pPr marL="285750" indent="-285750">
              <a:buFont typeface="Arial" panose="020B0604020202020204" pitchFamily="34" charset="0"/>
              <a:buChar char="•"/>
            </a:pPr>
            <a:r>
              <a:rPr lang="en-US" dirty="0"/>
              <a:t>Officers are afforded due process – the opportunity to review documents and provide rebuttal matters – at critical phases.  </a:t>
            </a:r>
          </a:p>
          <a:p>
            <a:endParaRPr lang="en-US" sz="200" dirty="0"/>
          </a:p>
          <a:p>
            <a:pPr marL="742950" lvl="1" indent="-285750">
              <a:buFont typeface="Arial" panose="020B0604020202020204" pitchFamily="34" charset="0"/>
              <a:buChar char="•"/>
            </a:pPr>
            <a:r>
              <a:rPr lang="en-US" u="sng" dirty="0"/>
              <a:t>Investigative Phase (AR 15-6 Specific)</a:t>
            </a:r>
            <a:r>
              <a:rPr lang="en-US" dirty="0"/>
              <a:t>: Before an approval authority acts on a potentially adverse finding, the officer is required to be served the relevant parts of the investigation and allowed to submit a rebuttal. The approval authority must consider the rebuttal prior to approving an adverse finding and directing AAIP entry. Approving an adverse finding and directing AAIP entry is not a disposition.</a:t>
            </a:r>
          </a:p>
          <a:p>
            <a:pPr marL="742950" lvl="1" indent="-285750">
              <a:buFont typeface="Arial" panose="020B0604020202020204" pitchFamily="34" charset="0"/>
              <a:buChar char="•"/>
            </a:pPr>
            <a:r>
              <a:rPr lang="en-US" u="sng" dirty="0"/>
              <a:t>Promotion Selection Board (All non-AMHRR Adverse)</a:t>
            </a:r>
            <a:r>
              <a:rPr lang="en-US" dirty="0"/>
              <a:t>: Before a summary of adverse information is provided to a board, the officer is given an opportunity to review the final summary and provide rebuttal matters to the board.</a:t>
            </a:r>
          </a:p>
          <a:p>
            <a:endParaRPr lang="en-US" sz="900" dirty="0"/>
          </a:p>
          <a:p>
            <a:pPr marL="285750" indent="-285750">
              <a:buFont typeface="Arial" panose="020B0604020202020204" pitchFamily="34" charset="0"/>
              <a:buChar char="•"/>
            </a:pPr>
            <a:r>
              <a:rPr lang="en-US" dirty="0"/>
              <a:t>Legal Roles and Responsibilities:</a:t>
            </a:r>
          </a:p>
          <a:p>
            <a:pPr marL="342900" indent="-342900">
              <a:buFont typeface="Arial" panose="020B0604020202020204" pitchFamily="34" charset="0"/>
              <a:buChar char="•"/>
            </a:pPr>
            <a:endParaRPr lang="en-US" sz="200" dirty="0"/>
          </a:p>
          <a:p>
            <a:pPr marL="800100" lvl="1" indent="-342900">
              <a:buFont typeface="Arial" panose="020B0604020202020204" pitchFamily="34" charset="0"/>
              <a:buChar char="•"/>
            </a:pPr>
            <a:r>
              <a:rPr lang="en-US" dirty="0"/>
              <a:t>Legal advisor assists IO with the investigation and findings.</a:t>
            </a:r>
            <a:endParaRPr lang="en-US" sz="1200" dirty="0"/>
          </a:p>
          <a:p>
            <a:pPr marL="800100" lvl="1" indent="-342900">
              <a:buFont typeface="Arial" panose="020B0604020202020204" pitchFamily="34" charset="0"/>
              <a:buChar char="•"/>
            </a:pPr>
            <a:r>
              <a:rPr lang="en-US" dirty="0"/>
              <a:t>Normally, a second attorney provides formal legal review of the investigation. </a:t>
            </a:r>
            <a:endParaRPr lang="en-US" sz="1200" dirty="0"/>
          </a:p>
          <a:p>
            <a:pPr marL="800100" lvl="1" indent="-342900">
              <a:buFont typeface="Arial" panose="020B0604020202020204" pitchFamily="34" charset="0"/>
              <a:buChar char="•"/>
            </a:pPr>
            <a:r>
              <a:rPr lang="en-US" dirty="0"/>
              <a:t>The Staff Judge Advocate, or detailed legal advisor, is responsible for advising the approving authority and processing the AAIP entry (including any required documents) as directed by the investigation’s approval authority.</a:t>
            </a:r>
          </a:p>
          <a:p>
            <a:pPr marL="800100" lvl="1"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609600" y="0"/>
            <a:ext cx="8382000" cy="538609"/>
          </a:xfrm>
          <a:prstGeom prst="rect">
            <a:avLst/>
          </a:prstGeom>
        </p:spPr>
        <p:txBody>
          <a:bodyPr wrap="square">
            <a:spAutoFit/>
          </a:bodyPr>
          <a:lstStyle/>
          <a:p>
            <a:pPr algn="ctr"/>
            <a:r>
              <a:rPr lang="en-US" sz="2800" b="1" dirty="0"/>
              <a:t>Due Process for Officers and Legal Review </a:t>
            </a:r>
          </a:p>
        </p:txBody>
      </p:sp>
    </p:spTree>
    <p:extLst>
      <p:ext uri="{BB962C8B-B14F-4D97-AF65-F5344CB8AC3E}">
        <p14:creationId xmlns:p14="http://schemas.microsoft.com/office/powerpoint/2010/main" val="263264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9355" y="533400"/>
            <a:ext cx="6634157" cy="5181600"/>
          </a:xfrm>
          <a:prstGeom prst="rect">
            <a:avLst/>
          </a:prstGeom>
        </p:spPr>
      </p:pic>
      <p:sp>
        <p:nvSpPr>
          <p:cNvPr id="3" name="Title 1"/>
          <p:cNvSpPr txBox="1">
            <a:spLocks/>
          </p:cNvSpPr>
          <p:nvPr/>
        </p:nvSpPr>
        <p:spPr>
          <a:xfrm>
            <a:off x="990599" y="0"/>
            <a:ext cx="7315201" cy="533400"/>
          </a:xfrm>
          <a:prstGeom prst="rect">
            <a:avLst/>
          </a:prstGeom>
        </p:spPr>
        <p:txBody>
          <a:bodyPr>
            <a:normAutofit/>
          </a:bodyPr>
          <a:lst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a:lstStyle>
          <a:p>
            <a:r>
              <a:rPr lang="en-US" sz="2800" b="1" kern="0" dirty="0">
                <a:solidFill>
                  <a:schemeClr val="tx1"/>
                </a:solidFill>
              </a:rPr>
              <a:t>Example of PSB Summary based on AAIP</a:t>
            </a:r>
          </a:p>
        </p:txBody>
      </p:sp>
      <p:sp>
        <p:nvSpPr>
          <p:cNvPr id="4" name="Right Arrow 3"/>
          <p:cNvSpPr/>
          <p:nvPr/>
        </p:nvSpPr>
        <p:spPr bwMode="auto">
          <a:xfrm rot="1100697">
            <a:off x="157555" y="4560860"/>
            <a:ext cx="962777" cy="40342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7615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7443"/>
            <a:ext cx="9067800" cy="6217087"/>
          </a:xfrm>
          <a:prstGeom prst="rect">
            <a:avLst/>
          </a:prstGeom>
        </p:spPr>
        <p:txBody>
          <a:bodyPr wrap="square">
            <a:spAutoFit/>
          </a:bodyPr>
          <a:lstStyle/>
          <a:p>
            <a:pPr marL="800100" lvl="1" indent="-342900">
              <a:buFont typeface="Arial" panose="020B0604020202020204" pitchFamily="34" charset="0"/>
              <a:buChar char="•"/>
            </a:pPr>
            <a:endParaRPr lang="en-US" sz="1900" b="1" u="sng" dirty="0"/>
          </a:p>
          <a:p>
            <a:pPr marL="800100" lvl="1" indent="-342900">
              <a:buFont typeface="Arial" panose="020B0604020202020204" pitchFamily="34" charset="0"/>
              <a:buChar char="•"/>
            </a:pPr>
            <a:endParaRPr lang="en-US" sz="1900" dirty="0"/>
          </a:p>
          <a:p>
            <a:pPr marL="800100" lvl="1" indent="-342900">
              <a:buFont typeface="Arial" panose="020B0604020202020204" pitchFamily="34" charset="0"/>
              <a:buChar char="•"/>
            </a:pPr>
            <a:r>
              <a:rPr lang="en-US" sz="1900" dirty="0"/>
              <a:t>There is often confusion as to whether an incident constitutes adverse information requiring upload to AAIP, especially when the command takes no action on a case.</a:t>
            </a:r>
          </a:p>
          <a:p>
            <a:pPr lvl="1"/>
            <a:endParaRPr lang="en-US" sz="1900" b="1" dirty="0"/>
          </a:p>
          <a:p>
            <a:pPr marL="800100" lvl="1" indent="-342900">
              <a:buFont typeface="Arial" panose="020B0604020202020204" pitchFamily="34" charset="0"/>
              <a:buChar char="•"/>
            </a:pPr>
            <a:r>
              <a:rPr lang="en-US" sz="1900" b="1" dirty="0"/>
              <a:t>Substantiated Investigation</a:t>
            </a:r>
            <a:r>
              <a:rPr lang="en-US" sz="1900" dirty="0"/>
              <a:t>: Adverse information, as defined in DoDI 1320.04, includes </a:t>
            </a:r>
            <a:r>
              <a:rPr lang="en-US" sz="1900" u="sng" dirty="0"/>
              <a:t>substantiated adverse findings </a:t>
            </a:r>
            <a:r>
              <a:rPr lang="en-US" sz="1900" dirty="0"/>
              <a:t>from officially documented investigations. (preponderance of the evidence standard)</a:t>
            </a:r>
          </a:p>
          <a:p>
            <a:pPr lvl="1"/>
            <a:endParaRPr lang="en-US" sz="1900" b="1" u="sng" dirty="0"/>
          </a:p>
          <a:p>
            <a:pPr marL="800100" lvl="1" indent="-342900">
              <a:buFont typeface="Arial" panose="020B0604020202020204" pitchFamily="34" charset="0"/>
              <a:buChar char="•"/>
            </a:pPr>
            <a:r>
              <a:rPr lang="en-US" sz="1900" b="1" dirty="0"/>
              <a:t>Disposition (Command Action) After Completion of Investigation</a:t>
            </a:r>
            <a:r>
              <a:rPr lang="en-US" sz="1900" dirty="0"/>
              <a:t>: Command action taken upon a substantiated adverse finding </a:t>
            </a:r>
            <a:r>
              <a:rPr lang="en-US" sz="1900" b="1" u="sng" dirty="0"/>
              <a:t>does not change whether an AAIP entry is required.</a:t>
            </a:r>
            <a:r>
              <a:rPr lang="en-US" sz="1900" dirty="0"/>
              <a:t> </a:t>
            </a:r>
          </a:p>
          <a:p>
            <a:pPr marL="800100" lvl="1" indent="-342900">
              <a:buFont typeface="Arial" panose="020B0604020202020204" pitchFamily="34" charset="0"/>
              <a:buChar char="•"/>
            </a:pPr>
            <a:endParaRPr lang="en-US" sz="1900" dirty="0"/>
          </a:p>
          <a:p>
            <a:pPr marL="800100" lvl="1" indent="-342900">
              <a:buFont typeface="Arial" panose="020B0604020202020204" pitchFamily="34" charset="0"/>
              <a:buChar char="•"/>
            </a:pPr>
            <a:r>
              <a:rPr lang="en-US" sz="1900" dirty="0"/>
              <a:t>Therefore, unless an exception applies, </a:t>
            </a:r>
            <a:r>
              <a:rPr lang="en-US" sz="1900" b="1" u="sng" dirty="0"/>
              <a:t>a substantiated adverse finding from a law enforcement, IG, or AR 15-6 investigation resulting in a locally-filed GOMOR, counseling, or even no action taken, is still adverse information</a:t>
            </a:r>
            <a:r>
              <a:rPr lang="en-US" sz="1900" dirty="0"/>
              <a:t>. </a:t>
            </a:r>
          </a:p>
          <a:p>
            <a:pPr marL="800100" lvl="1" indent="-342900">
              <a:buFont typeface="Arial" panose="020B0604020202020204" pitchFamily="34" charset="0"/>
              <a:buChar char="•"/>
            </a:pPr>
            <a:endParaRPr lang="en-US" sz="1900" dirty="0"/>
          </a:p>
          <a:p>
            <a:pPr marL="800100" lvl="1" indent="-342900">
              <a:buFont typeface="Arial" panose="020B0604020202020204" pitchFamily="34" charset="0"/>
              <a:buChar char="•"/>
            </a:pPr>
            <a:endParaRPr lang="en-US" sz="1900" dirty="0"/>
          </a:p>
          <a:p>
            <a:pPr marL="214313" indent="-214313">
              <a:buFont typeface="Arial" panose="020B0604020202020204" pitchFamily="34" charset="0"/>
              <a:buChar char="•"/>
              <a:defRPr/>
            </a:pPr>
            <a:endParaRPr lang="en-US" dirty="0">
              <a:cs typeface="Arial" panose="020B0604020202020204" pitchFamily="34" charset="0"/>
            </a:endParaRPr>
          </a:p>
        </p:txBody>
      </p:sp>
      <p:sp>
        <p:nvSpPr>
          <p:cNvPr id="3" name="Rectangle 2"/>
          <p:cNvSpPr/>
          <p:nvPr/>
        </p:nvSpPr>
        <p:spPr>
          <a:xfrm>
            <a:off x="0" y="76200"/>
            <a:ext cx="9144000" cy="523220"/>
          </a:xfrm>
          <a:prstGeom prst="rect">
            <a:avLst/>
          </a:prstGeom>
        </p:spPr>
        <p:txBody>
          <a:bodyPr wrap="square">
            <a:spAutoFit/>
          </a:bodyPr>
          <a:lstStyle/>
          <a:p>
            <a:pPr algn="ctr"/>
            <a:r>
              <a:rPr lang="en-US" sz="2800" b="1" dirty="0"/>
              <a:t>Substantiation vs. Command Disposition </a:t>
            </a:r>
          </a:p>
        </p:txBody>
      </p:sp>
    </p:spTree>
    <p:extLst>
      <p:ext uri="{BB962C8B-B14F-4D97-AF65-F5344CB8AC3E}">
        <p14:creationId xmlns:p14="http://schemas.microsoft.com/office/powerpoint/2010/main" val="87800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914400" y="56346"/>
            <a:ext cx="8001000" cy="477054"/>
          </a:xfrm>
          <a:prstGeom prst="rect">
            <a:avLst/>
          </a:prstGeom>
        </p:spPr>
        <p:txBody>
          <a:bodyPr wrap="square">
            <a:spAutoFit/>
          </a:bodyPr>
          <a:lstStyle/>
          <a:p>
            <a:pPr algn="ctr"/>
            <a:r>
              <a:rPr lang="en-US" sz="2500" b="1" dirty="0">
                <a:latin typeface="Arial" panose="020B0604020202020204" pitchFamily="34" charset="0"/>
                <a:cs typeface="Arial" panose="020B0604020202020204" pitchFamily="34" charset="0"/>
              </a:rPr>
              <a:t>Vignette 1: Adverse Finding Approved</a:t>
            </a:r>
            <a:endParaRPr lang="en-US" sz="2500" b="1" dirty="0"/>
          </a:p>
        </p:txBody>
      </p:sp>
      <p:sp>
        <p:nvSpPr>
          <p:cNvPr id="4" name="Content Placeholder 5"/>
          <p:cNvSpPr txBox="1">
            <a:spLocks/>
          </p:cNvSpPr>
          <p:nvPr/>
        </p:nvSpPr>
        <p:spPr>
          <a:xfrm>
            <a:off x="87489" y="959556"/>
            <a:ext cx="8839200" cy="1783644"/>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1400" b="1" kern="0" dirty="0">
                <a:latin typeface="Arial" panose="020B0604020202020204" pitchFamily="34" charset="0"/>
                <a:cs typeface="Arial" panose="020B0604020202020204" pitchFamily="34" charset="0"/>
              </a:rPr>
              <a:t>Vignette: </a:t>
            </a:r>
            <a:r>
              <a:rPr lang="en-US" sz="1400" kern="0" dirty="0">
                <a:latin typeface="Arial" panose="020B0604020202020204" pitchFamily="34" charset="0"/>
                <a:cs typeface="Arial" panose="020B0604020202020204" pitchFamily="34" charset="0"/>
              </a:rPr>
              <a:t>An officer is accused of being unprofessional and embarrassing personnel in front of their peers. Commander appoints an IO to conduct an AR 15-6 investigation. IO conducts investigation, and recommends a finding that </a:t>
            </a: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the officer was </a:t>
            </a:r>
            <a:r>
              <a:rPr lang="en-US" sz="1400" b="1" kern="0" dirty="0">
                <a:latin typeface="Arial" panose="020B0604020202020204" pitchFamily="34" charset="0"/>
                <a:cs typeface="Arial" panose="020B0604020202020204" pitchFamily="34" charset="0"/>
              </a:rPr>
              <a:t>unprofessional and embarrassed personnel in front of their peers</a:t>
            </a:r>
            <a:r>
              <a:rPr lang="en-US" sz="1400" dirty="0">
                <a:latin typeface="Arial" panose="020B0604020202020204" pitchFamily="34" charset="0"/>
                <a:cs typeface="Arial" panose="020B0604020202020204" pitchFamily="34" charset="0"/>
              </a:rPr>
              <a:t>.”</a:t>
            </a:r>
            <a:endParaRPr lang="en-US" sz="1400" kern="0" dirty="0">
              <a:latin typeface="Arial" panose="020B0604020202020204" pitchFamily="34" charset="0"/>
              <a:cs typeface="Arial" panose="020B0604020202020204" pitchFamily="34" charset="0"/>
            </a:endParaRPr>
          </a:p>
        </p:txBody>
      </p:sp>
      <p:sp>
        <p:nvSpPr>
          <p:cNvPr id="5" name="Content Placeholder 5"/>
          <p:cNvSpPr txBox="1">
            <a:spLocks/>
          </p:cNvSpPr>
          <p:nvPr/>
        </p:nvSpPr>
        <p:spPr>
          <a:xfrm>
            <a:off x="104422" y="1752600"/>
            <a:ext cx="9039578" cy="5638800"/>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None/>
            </a:pPr>
            <a:r>
              <a:rPr lang="en-US" sz="1400" b="1" dirty="0">
                <a:latin typeface="Arial" panose="020B0604020202020204" pitchFamily="34" charset="0"/>
                <a:cs typeface="Arial" panose="020B0604020202020204" pitchFamily="34" charset="0"/>
              </a:rPr>
              <a:t>Potential Command Action</a:t>
            </a:r>
            <a:r>
              <a:rPr lang="en-US" sz="1400" dirty="0">
                <a:latin typeface="Arial" panose="020B0604020202020204" pitchFamily="34" charset="0"/>
                <a:cs typeface="Arial" panose="020B0604020202020204" pitchFamily="34" charset="0"/>
              </a:rPr>
              <a:t>:</a:t>
            </a:r>
          </a:p>
          <a:p>
            <a:pPr marL="0" indent="0">
              <a:spcBef>
                <a:spcPts val="0"/>
              </a:spcBef>
              <a:buNone/>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kern="0" dirty="0">
                <a:latin typeface="Arial" panose="020B0604020202020204" pitchFamily="34" charset="0"/>
                <a:cs typeface="Arial" panose="020B0604020202020204" pitchFamily="34" charset="0"/>
              </a:rPr>
              <a:t>Commander</a:t>
            </a:r>
            <a:r>
              <a:rPr lang="en-US" sz="1400" dirty="0">
                <a:latin typeface="Arial" panose="020B0604020202020204" pitchFamily="34" charset="0"/>
                <a:cs typeface="Arial" panose="020B0604020202020204" pitchFamily="34" charset="0"/>
              </a:rPr>
              <a:t>, who is also the approval authority, </a:t>
            </a:r>
            <a:r>
              <a:rPr lang="en-US" sz="1400" kern="0" dirty="0">
                <a:latin typeface="Arial" panose="020B0604020202020204" pitchFamily="34" charset="0"/>
                <a:cs typeface="Arial" panose="020B0604020202020204" pitchFamily="34" charset="0"/>
              </a:rPr>
              <a:t>serves the finding and relevant parts of investigation on the officer, who submits a rebuttal. The OSJA conducts a formal legal review.</a:t>
            </a:r>
            <a:r>
              <a:rPr lang="en-US" sz="1400" dirty="0">
                <a:latin typeface="Arial" panose="020B0604020202020204" pitchFamily="34" charset="0"/>
                <a:cs typeface="Arial" panose="020B0604020202020204" pitchFamily="34" charset="0"/>
              </a:rPr>
              <a:t> Commander approves the finding.</a:t>
            </a:r>
          </a:p>
          <a:p>
            <a:pPr marL="342900" indent="-342900">
              <a:spcBef>
                <a:spcPts val="0"/>
              </a:spcBef>
              <a:buFont typeface="+mj-lt"/>
              <a:buAutoNum type="arabicPeriod"/>
            </a:pPr>
            <a:endParaRPr lang="en-US" sz="12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Officer receives a verbal counseling.</a:t>
            </a:r>
          </a:p>
          <a:p>
            <a:pPr marL="342900" indent="-342900">
              <a:spcBef>
                <a:spcPts val="0"/>
              </a:spcBef>
              <a:buFont typeface="+mj-lt"/>
              <a:buAutoNum type="arabicPeriod"/>
            </a:pPr>
            <a:endParaRPr lang="en-US" sz="12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Commander, after consulting with their Staff Judge Advocate (SJA) determines the AR 15-6 finding to be adverse</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Commander’s SJA prepares AAIP entry for commander’s approval.</a:t>
            </a: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Commander approves AAIP entry: The substantiated adverse finding is entered as bolded above.  The  synopsis of facts includes, “the officer treated personnel in an unprofessional manner, failing to provide appropriate mentorship and embarrassing personnel in front of their peers. Officer’s actions caused an exodus within his department and directly contributed to disenfranchising his employees. Officer submitted rebuttal and character statements.” The entry notes the verbal counseling under “disposition,” but does not contain a Commander Comment.</a:t>
            </a: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The OSJA uploads the entry into AAIP. </a:t>
            </a:r>
          </a:p>
        </p:txBody>
      </p:sp>
    </p:spTree>
    <p:extLst>
      <p:ext uri="{BB962C8B-B14F-4D97-AF65-F5344CB8AC3E}">
        <p14:creationId xmlns:p14="http://schemas.microsoft.com/office/powerpoint/2010/main" val="370889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838200" y="71735"/>
            <a:ext cx="8305800" cy="461665"/>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Vignette 2: Adverse Finding with Commander Comment</a:t>
            </a:r>
            <a:endParaRPr lang="en-US" sz="2400" b="1" dirty="0"/>
          </a:p>
        </p:txBody>
      </p:sp>
      <p:sp>
        <p:nvSpPr>
          <p:cNvPr id="6" name="Rectangle 5"/>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7" name="Content Placeholder 5"/>
          <p:cNvSpPr txBox="1">
            <a:spLocks/>
          </p:cNvSpPr>
          <p:nvPr/>
        </p:nvSpPr>
        <p:spPr>
          <a:xfrm>
            <a:off x="87489" y="959556"/>
            <a:ext cx="8839200" cy="1783644"/>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1400" b="1" kern="0" dirty="0">
                <a:latin typeface="Arial" panose="020B0604020202020204" pitchFamily="34" charset="0"/>
                <a:cs typeface="Arial" panose="020B0604020202020204" pitchFamily="34" charset="0"/>
              </a:rPr>
              <a:t>Vignette: </a:t>
            </a:r>
            <a:r>
              <a:rPr lang="en-US" sz="1400" kern="0" dirty="0">
                <a:latin typeface="Arial" panose="020B0604020202020204" pitchFamily="34" charset="0"/>
                <a:cs typeface="Arial" panose="020B0604020202020204" pitchFamily="34" charset="0"/>
              </a:rPr>
              <a:t>Same facts as Vignette 1, except the Commander feels strongly, one way or the other, about the officer’s potential for future promotion.</a:t>
            </a:r>
          </a:p>
        </p:txBody>
      </p:sp>
      <p:sp>
        <p:nvSpPr>
          <p:cNvPr id="8" name="Content Placeholder 5"/>
          <p:cNvSpPr txBox="1">
            <a:spLocks/>
          </p:cNvSpPr>
          <p:nvPr/>
        </p:nvSpPr>
        <p:spPr>
          <a:xfrm>
            <a:off x="87489" y="1600200"/>
            <a:ext cx="9039578" cy="5638800"/>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None/>
            </a:pPr>
            <a:r>
              <a:rPr lang="en-US" sz="1400" b="1" dirty="0">
                <a:latin typeface="Arial" panose="020B0604020202020204" pitchFamily="34" charset="0"/>
                <a:cs typeface="Arial" panose="020B0604020202020204" pitchFamily="34" charset="0"/>
              </a:rPr>
              <a:t>Potential Command Action</a:t>
            </a:r>
            <a:r>
              <a:rPr lang="en-US" sz="1400" dirty="0">
                <a:latin typeface="Arial" panose="020B0604020202020204" pitchFamily="34" charset="0"/>
                <a:cs typeface="Arial" panose="020B0604020202020204" pitchFamily="34" charset="0"/>
              </a:rPr>
              <a:t>:</a:t>
            </a:r>
          </a:p>
          <a:p>
            <a:pPr marL="0" indent="0">
              <a:spcBef>
                <a:spcPts val="0"/>
              </a:spcBef>
              <a:buNone/>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kern="0" dirty="0">
                <a:latin typeface="Arial" panose="020B0604020202020204" pitchFamily="34" charset="0"/>
                <a:cs typeface="Arial" panose="020B0604020202020204" pitchFamily="34" charset="0"/>
              </a:rPr>
              <a:t>Commander</a:t>
            </a:r>
            <a:r>
              <a:rPr lang="en-US" sz="1400" dirty="0">
                <a:latin typeface="Arial" panose="020B0604020202020204" pitchFamily="34" charset="0"/>
                <a:cs typeface="Arial" panose="020B0604020202020204" pitchFamily="34" charset="0"/>
              </a:rPr>
              <a:t>, who is also the approval authority, </a:t>
            </a:r>
            <a:r>
              <a:rPr lang="en-US" sz="1400" kern="0" dirty="0">
                <a:latin typeface="Arial" panose="020B0604020202020204" pitchFamily="34" charset="0"/>
                <a:cs typeface="Arial" panose="020B0604020202020204" pitchFamily="34" charset="0"/>
              </a:rPr>
              <a:t>serves the finding and relevant parts of investigation on the officer, who submits a rebuttal. The OSJA conducts a formal legal review.</a:t>
            </a:r>
            <a:r>
              <a:rPr lang="en-US" sz="1400" dirty="0">
                <a:latin typeface="Arial" panose="020B0604020202020204" pitchFamily="34" charset="0"/>
                <a:cs typeface="Arial" panose="020B0604020202020204" pitchFamily="34" charset="0"/>
              </a:rPr>
              <a:t> Commander approves the finding.</a:t>
            </a: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Officer receives a verbal counseling.</a:t>
            </a: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Commander, after consulting with their SJA determines the AR 15-6 finding to be adverse</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Commander’s SJA prepares AAIP entry for commander’s approval.</a:t>
            </a: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Commander approves AAIP entry the same as Vignette 1, but notes in the Commander Comment either: </a:t>
            </a:r>
          </a:p>
          <a:p>
            <a:pPr marL="225425" lvl="1" indent="0">
              <a:spcBef>
                <a:spcPts val="0"/>
              </a:spcBef>
              <a:buNone/>
            </a:pPr>
            <a:endParaRPr lang="en-US" sz="1400" dirty="0">
              <a:latin typeface="Arial" panose="020B0604020202020204" pitchFamily="34" charset="0"/>
              <a:cs typeface="Arial" panose="020B0604020202020204" pitchFamily="34" charset="0"/>
            </a:endParaRPr>
          </a:p>
          <a:p>
            <a:pPr marL="511175" lvl="1" indent="-285750">
              <a:spcBef>
                <a:spcPts val="0"/>
              </a:spcBef>
            </a:pP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While the officer’s actions fell below the standards expected, he has already taken steps to improve his leadership. The incident should not affect the officer’s ability to promote in the future.”</a:t>
            </a:r>
            <a:endParaRPr lang="en-US" sz="1400" dirty="0">
              <a:latin typeface="Arial" panose="020B0604020202020204" pitchFamily="34" charset="0"/>
              <a:cs typeface="Arial" panose="020B0604020202020204" pitchFamily="34" charset="0"/>
            </a:endParaRPr>
          </a:p>
          <a:p>
            <a:pPr marL="225425" lvl="1" indent="0">
              <a:spcBef>
                <a:spcPts val="0"/>
              </a:spcBef>
              <a:buNone/>
            </a:pPr>
            <a:r>
              <a:rPr lang="en-US" sz="1400" b="1" dirty="0">
                <a:latin typeface="Arial" panose="020B0604020202020204" pitchFamily="34" charset="0"/>
                <a:cs typeface="Arial" panose="020B0604020202020204" pitchFamily="34" charset="0"/>
              </a:rPr>
              <a:t>Or,</a:t>
            </a:r>
          </a:p>
          <a:p>
            <a:pPr marL="511175" lvl="1" indent="-285750">
              <a:spcBef>
                <a:spcPts val="0"/>
              </a:spcBef>
            </a:pPr>
            <a:r>
              <a:rPr lang="en-US" sz="1400" b="1" dirty="0">
                <a:latin typeface="Arial" panose="020B0604020202020204" pitchFamily="34" charset="0"/>
                <a:cs typeface="Arial" panose="020B0604020202020204" pitchFamily="34" charset="0"/>
              </a:rPr>
              <a:t>“The officer has taken no responsibility for his actions or shortcomings as a leader. Officer’s potential in the Army is questionable at this time.”</a:t>
            </a: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The OSJA uploads the entry into AAIP. </a:t>
            </a:r>
          </a:p>
        </p:txBody>
      </p:sp>
    </p:spTree>
    <p:extLst>
      <p:ext uri="{BB962C8B-B14F-4D97-AF65-F5344CB8AC3E}">
        <p14:creationId xmlns:p14="http://schemas.microsoft.com/office/powerpoint/2010/main" val="300651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914400" y="56346"/>
            <a:ext cx="8001000" cy="477054"/>
          </a:xfrm>
          <a:prstGeom prst="rect">
            <a:avLst/>
          </a:prstGeom>
        </p:spPr>
        <p:txBody>
          <a:bodyPr wrap="square">
            <a:spAutoFit/>
          </a:bodyPr>
          <a:lstStyle/>
          <a:p>
            <a:pPr algn="ctr"/>
            <a:r>
              <a:rPr lang="en-US" sz="2500" b="1" dirty="0">
                <a:latin typeface="Arial" panose="020B0604020202020204" pitchFamily="34" charset="0"/>
                <a:cs typeface="Arial" panose="020B0604020202020204" pitchFamily="34" charset="0"/>
              </a:rPr>
              <a:t>Vignette 3: Substantiated, but not Adverse Finding</a:t>
            </a:r>
            <a:endParaRPr lang="en-US" sz="2500" b="1" dirty="0"/>
          </a:p>
        </p:txBody>
      </p:sp>
      <p:sp>
        <p:nvSpPr>
          <p:cNvPr id="6" name="Rectangle 5"/>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7" name="Rectangle 6"/>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8" name="Content Placeholder 5"/>
          <p:cNvSpPr txBox="1">
            <a:spLocks/>
          </p:cNvSpPr>
          <p:nvPr/>
        </p:nvSpPr>
        <p:spPr>
          <a:xfrm>
            <a:off x="87489" y="959556"/>
            <a:ext cx="8839200" cy="1783644"/>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1400" b="1" kern="0" dirty="0">
                <a:latin typeface="Arial" panose="020B0604020202020204" pitchFamily="34" charset="0"/>
                <a:cs typeface="Arial" panose="020B0604020202020204" pitchFamily="34" charset="0"/>
              </a:rPr>
              <a:t>Vignette: </a:t>
            </a:r>
            <a:r>
              <a:rPr lang="en-US" sz="1400" kern="0" dirty="0">
                <a:latin typeface="Arial" panose="020B0604020202020204" pitchFamily="34" charset="0"/>
                <a:cs typeface="Arial" panose="020B0604020202020204" pitchFamily="34" charset="0"/>
              </a:rPr>
              <a:t>Same facts as Vignette 1, except the officer’s rebuttal provides matters as to whether the finding is adverse that the approval authority finds convincing.</a:t>
            </a:r>
          </a:p>
        </p:txBody>
      </p:sp>
      <p:sp>
        <p:nvSpPr>
          <p:cNvPr id="9" name="Content Placeholder 5"/>
          <p:cNvSpPr txBox="1">
            <a:spLocks/>
          </p:cNvSpPr>
          <p:nvPr/>
        </p:nvSpPr>
        <p:spPr>
          <a:xfrm>
            <a:off x="87489" y="1590862"/>
            <a:ext cx="9039578" cy="5638800"/>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None/>
            </a:pPr>
            <a:r>
              <a:rPr lang="en-US" sz="1400" b="1" dirty="0">
                <a:latin typeface="Arial" panose="020B0604020202020204" pitchFamily="34" charset="0"/>
                <a:cs typeface="Arial" panose="020B0604020202020204" pitchFamily="34" charset="0"/>
              </a:rPr>
              <a:t>Potential Command Action</a:t>
            </a:r>
            <a:r>
              <a:rPr lang="en-US" sz="1400" dirty="0">
                <a:latin typeface="Arial" panose="020B0604020202020204" pitchFamily="34" charset="0"/>
                <a:cs typeface="Arial" panose="020B0604020202020204" pitchFamily="34" charset="0"/>
              </a:rPr>
              <a:t>:</a:t>
            </a:r>
          </a:p>
          <a:p>
            <a:pPr marL="0" indent="0">
              <a:spcBef>
                <a:spcPts val="0"/>
              </a:spcBef>
              <a:buNone/>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kern="0" dirty="0">
                <a:latin typeface="Arial" panose="020B0604020202020204" pitchFamily="34" charset="0"/>
                <a:cs typeface="Arial" panose="020B0604020202020204" pitchFamily="34" charset="0"/>
              </a:rPr>
              <a:t>Commander</a:t>
            </a:r>
            <a:r>
              <a:rPr lang="en-US" sz="1400" dirty="0">
                <a:latin typeface="Arial" panose="020B0604020202020204" pitchFamily="34" charset="0"/>
                <a:cs typeface="Arial" panose="020B0604020202020204" pitchFamily="34" charset="0"/>
              </a:rPr>
              <a:t>, who is also the approval authority, </a:t>
            </a:r>
            <a:r>
              <a:rPr lang="en-US" sz="1400" kern="0" dirty="0">
                <a:latin typeface="Arial" panose="020B0604020202020204" pitchFamily="34" charset="0"/>
                <a:cs typeface="Arial" panose="020B0604020202020204" pitchFamily="34" charset="0"/>
              </a:rPr>
              <a:t>serves the finding and relevant parts of investigation on the officer, who submits a rebuttal. The OSJA conducts a formal legal review which recommends a modified finding.</a:t>
            </a:r>
            <a:r>
              <a:rPr lang="en-US" sz="1400" dirty="0">
                <a:latin typeface="Arial" panose="020B0604020202020204" pitchFamily="34" charset="0"/>
                <a:cs typeface="Arial" panose="020B0604020202020204" pitchFamily="34" charset="0"/>
              </a:rPr>
              <a:t> Commander approves a modified finding of </a:t>
            </a:r>
            <a:r>
              <a:rPr lang="en-US" sz="1400" b="1" dirty="0">
                <a:latin typeface="Arial" panose="020B0604020202020204" pitchFamily="34" charset="0"/>
                <a:cs typeface="Arial" panose="020B0604020202020204" pitchFamily="34" charset="0"/>
              </a:rPr>
              <a:t>“the officer exercised inadequate self-awareness, which resulted in unintentional embarrassment of a few select subordinates.”</a:t>
            </a: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endParaRPr lang="en-US" sz="11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Officer receives a verbal counseling.</a:t>
            </a:r>
          </a:p>
          <a:p>
            <a:pPr marL="342900" indent="-342900">
              <a:spcBef>
                <a:spcPts val="0"/>
              </a:spcBef>
              <a:buFont typeface="+mj-lt"/>
              <a:buAutoNum type="arabicPeriod"/>
            </a:pPr>
            <a:endParaRPr lang="en-US" sz="11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Commander, after consulting with their SJA, determines the modified AR 15-6 finding to not be adverse</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p>
          <a:p>
            <a:pPr marL="342900" indent="-342900">
              <a:spcBef>
                <a:spcPts val="0"/>
              </a:spcBef>
              <a:buFont typeface="+mj-lt"/>
              <a:buAutoNum type="arabicPeriod"/>
            </a:pPr>
            <a:endParaRPr lang="en-US" sz="12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latin typeface="Arial" panose="020B0604020202020204" pitchFamily="34" charset="0"/>
                <a:cs typeface="Arial" panose="020B0604020202020204" pitchFamily="34" charset="0"/>
              </a:rPr>
              <a:t>No entry into AAIP required.</a:t>
            </a: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91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533400" y="36334"/>
            <a:ext cx="8610600" cy="507831"/>
          </a:xfrm>
          <a:prstGeom prst="rect">
            <a:avLst/>
          </a:prstGeom>
        </p:spPr>
        <p:txBody>
          <a:bodyPr wrap="square">
            <a:spAutoFit/>
          </a:bodyPr>
          <a:lstStyle/>
          <a:p>
            <a:pPr algn="ctr"/>
            <a:r>
              <a:rPr lang="en-US" sz="2700" b="1" dirty="0">
                <a:latin typeface="Arial" panose="020B0604020202020204" pitchFamily="34" charset="0"/>
                <a:cs typeface="Arial" panose="020B0604020202020204" pitchFamily="34" charset="0"/>
              </a:rPr>
              <a:t>Vignette 4: Adverse Finding Reconsidered  </a:t>
            </a:r>
            <a:endParaRPr lang="en-US" sz="2700" b="1" dirty="0"/>
          </a:p>
        </p:txBody>
      </p:sp>
      <p:sp>
        <p:nvSpPr>
          <p:cNvPr id="6" name="Rectangle 5"/>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7" name="Rectangle 6"/>
          <p:cNvSpPr/>
          <p:nvPr/>
        </p:nvSpPr>
        <p:spPr>
          <a:xfrm>
            <a:off x="381000" y="990600"/>
            <a:ext cx="8651436" cy="1077218"/>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8" name="Content Placeholder 5"/>
          <p:cNvSpPr txBox="1">
            <a:spLocks/>
          </p:cNvSpPr>
          <p:nvPr/>
        </p:nvSpPr>
        <p:spPr>
          <a:xfrm>
            <a:off x="87489" y="959556"/>
            <a:ext cx="8839200" cy="1783644"/>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1400" b="1" kern="0" dirty="0">
                <a:latin typeface="Arial" panose="020B0604020202020204" pitchFamily="34" charset="0"/>
                <a:cs typeface="Arial" panose="020B0604020202020204" pitchFamily="34" charset="0"/>
              </a:rPr>
              <a:t>Vignette: </a:t>
            </a:r>
            <a:r>
              <a:rPr lang="en-US" sz="1400" kern="0" dirty="0">
                <a:latin typeface="Arial" panose="020B0604020202020204" pitchFamily="34" charset="0"/>
                <a:cs typeface="Arial" panose="020B0604020202020204" pitchFamily="34" charset="0"/>
              </a:rPr>
              <a:t>Same facts as Vignette 1, except after investigation is approved and AAIP entry uploaded, new information is identified bringing into question the findings of the investigation.</a:t>
            </a:r>
          </a:p>
        </p:txBody>
      </p:sp>
      <p:sp>
        <p:nvSpPr>
          <p:cNvPr id="9" name="Content Placeholder 5"/>
          <p:cNvSpPr txBox="1">
            <a:spLocks/>
          </p:cNvSpPr>
          <p:nvPr/>
        </p:nvSpPr>
        <p:spPr>
          <a:xfrm>
            <a:off x="104422" y="1676400"/>
            <a:ext cx="9039578" cy="5638800"/>
          </a:xfrm>
          <a:prstGeom prst="rect">
            <a:avLst/>
          </a:prstGeom>
        </p:spPr>
        <p:txBody>
          <a:bodyPr>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marL="0" indent="0">
              <a:spcBef>
                <a:spcPts val="0"/>
              </a:spcBef>
              <a:buNone/>
            </a:pPr>
            <a:r>
              <a:rPr lang="en-US" sz="1400" b="1" dirty="0">
                <a:latin typeface="Arial" panose="020B0604020202020204" pitchFamily="34" charset="0"/>
                <a:cs typeface="Arial" panose="020B0604020202020204" pitchFamily="34" charset="0"/>
              </a:rPr>
              <a:t>Potential Command Action</a:t>
            </a:r>
            <a:r>
              <a:rPr lang="en-US" sz="1400" dirty="0">
                <a:latin typeface="Arial" panose="020B0604020202020204" pitchFamily="34" charset="0"/>
                <a:cs typeface="Arial" panose="020B0604020202020204" pitchFamily="34" charset="0"/>
              </a:rPr>
              <a:t>:</a:t>
            </a:r>
          </a:p>
          <a:p>
            <a:pPr marL="0" indent="0">
              <a:spcBef>
                <a:spcPts val="0"/>
              </a:spcBef>
              <a:buNone/>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kern="0" dirty="0">
                <a:latin typeface="Arial" panose="020B0604020202020204" pitchFamily="34" charset="0"/>
                <a:cs typeface="Arial" panose="020B0604020202020204" pitchFamily="34" charset="0"/>
              </a:rPr>
              <a:t>Officer makes a request for reconsideration in accordance with AR 15-6, paragraph 2-9.</a:t>
            </a: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endParaRPr lang="en-US" sz="1400" dirty="0">
              <a:latin typeface="Arial" panose="020B0604020202020204" pitchFamily="34" charset="0"/>
              <a:cs typeface="Arial" panose="020B0604020202020204" pitchFamily="34" charset="0"/>
            </a:endParaRPr>
          </a:p>
          <a:p>
            <a:pPr marL="342900" indent="-342900">
              <a:spcBef>
                <a:spcPts val="0"/>
              </a:spcBef>
              <a:buFont typeface="+mj-lt"/>
              <a:buAutoNum type="arabicPeriod"/>
            </a:pPr>
            <a:r>
              <a:rPr lang="en-US" sz="1400" dirty="0"/>
              <a:t>Upon receipt of the request, the commander determines whether the material presented would impact any finding concerning the requester and, if so, whether the impact is such that the finding is no longer supported by a preponderance of the evidence. </a:t>
            </a:r>
          </a:p>
          <a:p>
            <a:pPr marL="342900" indent="-342900">
              <a:spcBef>
                <a:spcPts val="0"/>
              </a:spcBef>
              <a:buFont typeface="+mj-lt"/>
              <a:buAutoNum type="arabicPeriod"/>
            </a:pPr>
            <a:endParaRPr lang="en-US" sz="1400" dirty="0"/>
          </a:p>
          <a:p>
            <a:pPr marL="342900" indent="-342900">
              <a:spcBef>
                <a:spcPts val="0"/>
              </a:spcBef>
              <a:buFont typeface="+mj-lt"/>
              <a:buAutoNum type="arabicPeriod"/>
            </a:pPr>
            <a:r>
              <a:rPr lang="en-US" sz="1400" dirty="0"/>
              <a:t>If, after considering the request, and consulting with the SJA:</a:t>
            </a:r>
          </a:p>
          <a:p>
            <a:pPr marL="342900" indent="-342900">
              <a:spcBef>
                <a:spcPts val="0"/>
              </a:spcBef>
              <a:buFont typeface="+mj-lt"/>
              <a:buAutoNum type="arabicPeriod"/>
            </a:pPr>
            <a:endParaRPr lang="en-US" sz="1400" dirty="0"/>
          </a:p>
          <a:p>
            <a:pPr marL="571500" lvl="1" indent="-171450">
              <a:spcBef>
                <a:spcPts val="0"/>
              </a:spcBef>
            </a:pPr>
            <a:r>
              <a:rPr lang="en-US" sz="1400" dirty="0"/>
              <a:t>The commander determines the finding is no longer supportable, the approval authority will reopen the case, modify the approved findings in writing, and the SJA will send all relevant documents to OTJAG Administrative Law Division to have the entry deleted. </a:t>
            </a:r>
          </a:p>
          <a:p>
            <a:pPr marL="400050" lvl="1" indent="0">
              <a:spcBef>
                <a:spcPts val="0"/>
              </a:spcBef>
              <a:buNone/>
            </a:pPr>
            <a:endParaRPr lang="en-US" sz="1400" dirty="0"/>
          </a:p>
          <a:p>
            <a:pPr marL="571500" lvl="1" indent="-171450">
              <a:spcBef>
                <a:spcPts val="0"/>
              </a:spcBef>
            </a:pPr>
            <a:r>
              <a:rPr lang="en-US" sz="1400" dirty="0"/>
              <a:t>The commander determines the finding is still supportable. No action needed in regards to the entry.</a:t>
            </a:r>
          </a:p>
          <a:p>
            <a:pPr marL="0" indent="0">
              <a:spcBef>
                <a:spcPts val="0"/>
              </a:spcBef>
              <a:buNone/>
            </a:pPr>
            <a:endParaRPr lang="en-US" sz="1400" dirty="0"/>
          </a:p>
          <a:p>
            <a:pPr marL="0" indent="0">
              <a:spcBef>
                <a:spcPts val="0"/>
              </a:spcBef>
              <a:buNone/>
            </a:pPr>
            <a:r>
              <a:rPr lang="en-US" sz="1400" dirty="0"/>
              <a:t>4.     Whether or not the commander takes favorable action, he or she will ensure the officer is informed of the action taken on the request.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93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52600"/>
            <a:ext cx="8762999" cy="2677656"/>
          </a:xfrm>
          <a:prstGeom prst="rect">
            <a:avLst/>
          </a:prstGeom>
        </p:spPr>
        <p:txBody>
          <a:bodyPr wrap="square">
            <a:spAutoFit/>
          </a:bodyPr>
          <a:lstStyle/>
          <a:p>
            <a:r>
              <a:rPr lang="en-US" sz="2800" dirty="0">
                <a:solidFill>
                  <a:prstClr val="black"/>
                </a:solidFill>
                <a:latin typeface="Arial" panose="020B0604020202020204" pitchFamily="34" charset="0"/>
                <a:cs typeface="Arial" panose="020B0604020202020204" pitchFamily="34" charset="0"/>
              </a:rPr>
              <a:t>To inform JALS Leaders about Army Directive 2023-03, Army Adverse Information Program (AAIP), which resulted from changes in the FY20 NDAA as implemented by DoD Policy, and to provide an overview of the associated procedures and responsibilities.</a:t>
            </a:r>
            <a:endParaRPr lang="en-US" sz="2800" dirty="0"/>
          </a:p>
        </p:txBody>
      </p:sp>
      <p:sp>
        <p:nvSpPr>
          <p:cNvPr id="3" name="Rectangle 2"/>
          <p:cNvSpPr/>
          <p:nvPr/>
        </p:nvSpPr>
        <p:spPr>
          <a:xfrm>
            <a:off x="3505200" y="-36731"/>
            <a:ext cx="3713838" cy="64633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Purpose</a:t>
            </a:r>
            <a:endParaRPr lang="en-US" sz="3600" b="1" dirty="0"/>
          </a:p>
        </p:txBody>
      </p:sp>
    </p:spTree>
    <p:extLst>
      <p:ext uri="{BB962C8B-B14F-4D97-AF65-F5344CB8AC3E}">
        <p14:creationId xmlns:p14="http://schemas.microsoft.com/office/powerpoint/2010/main" val="32894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685800"/>
            <a:ext cx="9067800" cy="4154984"/>
          </a:xfrm>
          <a:prstGeom prst="rect">
            <a:avLst/>
          </a:prstGeom>
        </p:spPr>
        <p:txBody>
          <a:bodyPr wrap="square">
            <a:spAutoFit/>
          </a:bodyPr>
          <a:lstStyle/>
          <a:p>
            <a:endParaRPr lang="en-US" sz="2400" dirty="0"/>
          </a:p>
          <a:p>
            <a:pPr marL="285750"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Requirement to upload approved adverse findings against Active Duty officers O-4 and above was effective for investigations approved on or after 2 January 2014. There are no changes to this requirement.</a:t>
            </a:r>
          </a:p>
          <a:p>
            <a:pPr marL="285750" marR="0" indent="-285750">
              <a:spcBef>
                <a:spcPts val="0"/>
              </a:spcBef>
              <a:spcAft>
                <a:spcPts val="0"/>
              </a:spcAf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expanded requirements for officers O-1 and above, from all components, becomes effective for investigations </a:t>
            </a:r>
            <a:r>
              <a:rPr lang="en-US" sz="2000" b="1" u="sng" dirty="0">
                <a:effectLst/>
                <a:latin typeface="Arial" panose="020B0604020202020204" pitchFamily="34" charset="0"/>
                <a:ea typeface="Calibri" panose="020F0502020204030204" pitchFamily="34" charset="0"/>
                <a:cs typeface="Arial" panose="020B0604020202020204" pitchFamily="34" charset="0"/>
              </a:rPr>
              <a:t>approved on or after 24 March 2023</a:t>
            </a:r>
            <a:r>
              <a:rPr lang="en-US" sz="2000" dirty="0">
                <a:effectLst/>
                <a:latin typeface="Arial" panose="020B0604020202020204" pitchFamily="34" charset="0"/>
                <a:ea typeface="Calibri" panose="020F0502020204030204" pitchFamily="34" charset="0"/>
                <a:cs typeface="Arial" panose="020B0604020202020204" pitchFamily="34" charset="0"/>
              </a:rPr>
              <a:t>. For investigations in process that may result in adverse findings against an officer on or after the effective date, ensure the officer receives notice and rebuttal rights procedures in AR 15-6 prior to finalizing the investigation. </a:t>
            </a:r>
          </a:p>
          <a:p>
            <a:pPr marL="285750" marR="0" indent="-285750">
              <a:spcBef>
                <a:spcPts val="0"/>
              </a:spcBef>
              <a:spcAft>
                <a:spcPts val="0"/>
              </a:spcAf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There is no retroactive upload requirement. </a:t>
            </a:r>
            <a:endParaRPr lang="en-US" sz="28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990600" y="34636"/>
            <a:ext cx="7239000" cy="523220"/>
          </a:xfrm>
          <a:prstGeom prst="rect">
            <a:avLst/>
          </a:prstGeom>
        </p:spPr>
        <p:txBody>
          <a:bodyPr wrap="square">
            <a:spAutoFit/>
          </a:bodyPr>
          <a:lstStyle/>
          <a:p>
            <a:pPr lvl="0" algn="ctr"/>
            <a:r>
              <a:rPr lang="en-US" sz="2800" b="1" dirty="0">
                <a:solidFill>
                  <a:prstClr val="black"/>
                </a:solidFill>
              </a:rPr>
              <a:t>Key Takeaways: Effective Dates</a:t>
            </a:r>
          </a:p>
        </p:txBody>
      </p:sp>
    </p:spTree>
    <p:extLst>
      <p:ext uri="{BB962C8B-B14F-4D97-AF65-F5344CB8AC3E}">
        <p14:creationId xmlns:p14="http://schemas.microsoft.com/office/powerpoint/2010/main" val="186751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7856"/>
            <a:ext cx="9067800" cy="5632311"/>
          </a:xfrm>
          <a:prstGeom prst="rect">
            <a:avLst/>
          </a:prstGeom>
        </p:spPr>
        <p:txBody>
          <a:bodyPr wrap="square">
            <a:spAutoFit/>
          </a:bodyPr>
          <a:lstStyle/>
          <a:p>
            <a:endParaRPr lang="en-US" sz="2400" dirty="0"/>
          </a:p>
          <a:p>
            <a:pPr marL="285750" indent="-285750">
              <a:buFont typeface="Arial" panose="020B0604020202020204" pitchFamily="34" charset="0"/>
              <a:buChar char="•"/>
            </a:pPr>
            <a:r>
              <a:rPr lang="en-US" sz="2400" dirty="0"/>
              <a:t>The AAIP summary generated by the unit is substantially similar, but not identical, to the summary of adverse information that may be seen by a promotion board. A final board summary of adverse information (AAIP, IGARS, or CRC) is only prepared when an officer is identified as being part of the considered population of a HQDA selection board subject to pre-board or post-board screening procedures.</a:t>
            </a:r>
          </a:p>
          <a:p>
            <a:endParaRPr lang="en-US" sz="2400" dirty="0">
              <a:solidFill>
                <a:srgbClr val="FFFF00"/>
              </a:solidFill>
            </a:endParaRPr>
          </a:p>
          <a:p>
            <a:pPr marL="285750" indent="-285750">
              <a:buFont typeface="Arial" panose="020B0604020202020204" pitchFamily="34" charset="0"/>
              <a:buChar char="•"/>
            </a:pPr>
            <a:r>
              <a:rPr lang="en-US" sz="2400" dirty="0"/>
              <a:t>If assisting Soldiers with responses to final board summaries of adverse information, ensure the officer submits the appropriate response based on the instructions in the MILPER. E.g. respond to the adverse information rather than a general letter to the board president.</a:t>
            </a:r>
          </a:p>
          <a:p>
            <a:pPr marL="285750" indent="-285750">
              <a:buFont typeface="Arial" panose="020B0604020202020204" pitchFamily="34" charset="0"/>
              <a:buChar char="•"/>
            </a:pPr>
            <a:endParaRPr lang="en-US" sz="2400" dirty="0">
              <a:solidFill>
                <a:srgbClr val="FFFF00"/>
              </a:solidFill>
            </a:endParaRPr>
          </a:p>
        </p:txBody>
      </p:sp>
      <p:sp>
        <p:nvSpPr>
          <p:cNvPr id="3" name="Rectangle 2"/>
          <p:cNvSpPr/>
          <p:nvPr/>
        </p:nvSpPr>
        <p:spPr>
          <a:xfrm>
            <a:off x="990600" y="34636"/>
            <a:ext cx="7239000" cy="523220"/>
          </a:xfrm>
          <a:prstGeom prst="rect">
            <a:avLst/>
          </a:prstGeom>
        </p:spPr>
        <p:txBody>
          <a:bodyPr wrap="square">
            <a:spAutoFit/>
          </a:bodyPr>
          <a:lstStyle/>
          <a:p>
            <a:pPr lvl="0" algn="ctr"/>
            <a:r>
              <a:rPr lang="en-US" sz="2800" b="1" dirty="0">
                <a:solidFill>
                  <a:prstClr val="black"/>
                </a:solidFill>
              </a:rPr>
              <a:t>Key Takeaways: Process</a:t>
            </a:r>
          </a:p>
        </p:txBody>
      </p:sp>
    </p:spTree>
    <p:extLst>
      <p:ext uri="{BB962C8B-B14F-4D97-AF65-F5344CB8AC3E}">
        <p14:creationId xmlns:p14="http://schemas.microsoft.com/office/powerpoint/2010/main" val="83105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51436" cy="769441"/>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413084" y="0"/>
            <a:ext cx="8229599" cy="523220"/>
          </a:xfrm>
          <a:prstGeom prst="rect">
            <a:avLst/>
          </a:prstGeom>
        </p:spPr>
        <p:txBody>
          <a:bodyPr wrap="square">
            <a:spAutoFit/>
          </a:bodyPr>
          <a:lstStyle/>
          <a:p>
            <a:pPr algn="ctr"/>
            <a:r>
              <a:rPr lang="en-US" sz="2800" b="1" dirty="0"/>
              <a:t>Key Takeaways: Impact of the Changes</a:t>
            </a:r>
          </a:p>
        </p:txBody>
      </p:sp>
      <p:sp>
        <p:nvSpPr>
          <p:cNvPr id="4" name="Rectangle 3"/>
          <p:cNvSpPr/>
          <p:nvPr/>
        </p:nvSpPr>
        <p:spPr>
          <a:xfrm>
            <a:off x="0" y="1752600"/>
            <a:ext cx="9220199" cy="4093428"/>
          </a:xfrm>
          <a:prstGeom prst="rect">
            <a:avLst/>
          </a:prstGeom>
        </p:spPr>
        <p:txBody>
          <a:bodyPr wrap="square">
            <a:spAutoFit/>
          </a:bodyPr>
          <a:lstStyle/>
          <a:p>
            <a:pPr marL="285750" indent="-285750">
              <a:buFont typeface="Arial" panose="020B0604020202020204" pitchFamily="34" charset="0"/>
              <a:buChar char="•"/>
            </a:pPr>
            <a:r>
              <a:rPr lang="en-US" sz="2000" dirty="0"/>
              <a:t>Simple developmental mistakes can be addressed through counseling and other leader tools. Consult your legal advisor about your options as a leader.</a:t>
            </a:r>
          </a:p>
          <a:p>
            <a:r>
              <a:rPr lang="en-US" sz="2000" dirty="0"/>
              <a:t> </a:t>
            </a:r>
          </a:p>
          <a:p>
            <a:pPr marL="285750" indent="-285750">
              <a:buFont typeface="Arial" panose="020B0604020202020204" pitchFamily="34" charset="0"/>
              <a:buChar char="•"/>
            </a:pPr>
            <a:r>
              <a:rPr lang="en-US" sz="2000" dirty="0"/>
              <a:t>Investigation approval authorities, in consultation with the servicing legal advisor, determine what findings are approved and what findings are adverse.</a:t>
            </a:r>
          </a:p>
          <a:p>
            <a:endParaRPr lang="en-US" sz="2000" dirty="0"/>
          </a:p>
          <a:p>
            <a:pPr marL="285750" indent="-285750">
              <a:buFont typeface="Arial" panose="020B0604020202020204" pitchFamily="34" charset="0"/>
              <a:buChar char="•"/>
            </a:pPr>
            <a:r>
              <a:rPr lang="en-US" sz="2000" dirty="0"/>
              <a:t>Even if there is a substantiated finding, the approving authority can enter a “Commander Comment” to provide context and perspective to boards. </a:t>
            </a:r>
          </a:p>
          <a:p>
            <a:r>
              <a:rPr lang="en-US" sz="2000" dirty="0"/>
              <a:t>  </a:t>
            </a:r>
          </a:p>
          <a:p>
            <a:pPr marL="285750" indent="-285750">
              <a:buFont typeface="Arial" panose="020B0604020202020204" pitchFamily="34" charset="0"/>
              <a:buChar char="•"/>
            </a:pPr>
            <a:r>
              <a:rPr lang="en-US" sz="2000" dirty="0"/>
              <a:t>Officers are afforded due process – the opportunity to review documents and provide rebuttal matters – at critical phases.  First, before any potential adverse findings are approved in an investigation and, second, before any summary of adverse information is provided to a board.</a:t>
            </a:r>
          </a:p>
        </p:txBody>
      </p:sp>
      <p:sp>
        <p:nvSpPr>
          <p:cNvPr id="5" name="TextBox 4"/>
          <p:cNvSpPr txBox="1"/>
          <p:nvPr/>
        </p:nvSpPr>
        <p:spPr>
          <a:xfrm>
            <a:off x="84366" y="905470"/>
            <a:ext cx="9135834" cy="923330"/>
          </a:xfrm>
          <a:prstGeom prst="rect">
            <a:avLst/>
          </a:prstGeom>
          <a:noFill/>
        </p:spPr>
        <p:txBody>
          <a:bodyPr wrap="none" rtlCol="0">
            <a:spAutoFit/>
          </a:bodyPr>
          <a:lstStyle/>
          <a:p>
            <a:r>
              <a:rPr lang="en-US" b="1" dirty="0"/>
              <a:t>Some leaders are concerned that the changes in law and policy may make young </a:t>
            </a:r>
          </a:p>
          <a:p>
            <a:r>
              <a:rPr lang="en-US" b="1" dirty="0"/>
              <a:t>officers more risk averse and/or foster the idea of a zero defect Army. </a:t>
            </a:r>
          </a:p>
          <a:p>
            <a:r>
              <a:rPr lang="en-US" b="1" dirty="0"/>
              <a:t>                                                  This is </a:t>
            </a:r>
            <a:r>
              <a:rPr lang="en-US" b="1" u="sng" dirty="0"/>
              <a:t>not</a:t>
            </a:r>
            <a:r>
              <a:rPr lang="en-US" b="1" dirty="0"/>
              <a:t> the case.  </a:t>
            </a:r>
          </a:p>
        </p:txBody>
      </p:sp>
    </p:spTree>
    <p:extLst>
      <p:ext uri="{BB962C8B-B14F-4D97-AF65-F5344CB8AC3E}">
        <p14:creationId xmlns:p14="http://schemas.microsoft.com/office/powerpoint/2010/main" val="226141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7856"/>
            <a:ext cx="9067800" cy="5262979"/>
          </a:xfrm>
          <a:prstGeom prst="rect">
            <a:avLst/>
          </a:prstGeom>
        </p:spPr>
        <p:txBody>
          <a:bodyPr wrap="square">
            <a:spAutoFit/>
          </a:bodyPr>
          <a:lstStyle/>
          <a:p>
            <a:endParaRPr lang="en-US" sz="2400" dirty="0"/>
          </a:p>
          <a:p>
            <a:pPr marL="285750" indent="-285750">
              <a:buFont typeface="Arial" panose="020B0604020202020204" pitchFamily="34" charset="0"/>
              <a:buChar char="•"/>
            </a:pPr>
            <a:r>
              <a:rPr lang="en-US" sz="2400" dirty="0"/>
              <a:t>Board members are instructed to review adverse information and consider the date of occurrence, nature and gravity of any misconduct, and any matters submitted by the officer.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Board members are also instructed to consider the officer’s entire file, including adverse information, and consider the significance of the adverse information in relation to the officer’s qualifications and promotion potential. </a:t>
            </a:r>
          </a:p>
          <a:p>
            <a:pPr marL="285750" indent="-285750">
              <a:buFont typeface="Arial" panose="020B0604020202020204" pitchFamily="34" charset="0"/>
              <a:buChar char="•"/>
            </a:pPr>
            <a:endParaRPr lang="en-US" sz="2400" dirty="0">
              <a:solidFill>
                <a:srgbClr val="FFFF00"/>
              </a:solidFill>
            </a:endParaRPr>
          </a:p>
          <a:p>
            <a:pPr marL="285750" indent="-285750">
              <a:buFont typeface="Arial" panose="020B0604020202020204" pitchFamily="34" charset="0"/>
              <a:buChar char="•"/>
            </a:pPr>
            <a:r>
              <a:rPr lang="en-US" sz="2400" dirty="0"/>
              <a:t>Initial data indicates that the inclusion of adverse information </a:t>
            </a:r>
            <a:r>
              <a:rPr lang="en-US" sz="2400" u="sng" dirty="0"/>
              <a:t>alone</a:t>
            </a:r>
            <a:r>
              <a:rPr lang="en-US" sz="2400" dirty="0"/>
              <a:t> is not dispositive an officer’s opportunity to be promoted. Officers with adverse information are being selected.</a:t>
            </a:r>
          </a:p>
          <a:p>
            <a:pPr marL="285750" indent="-285750">
              <a:buFont typeface="Arial" panose="020B0604020202020204" pitchFamily="34" charset="0"/>
              <a:buChar char="•"/>
            </a:pPr>
            <a:endParaRPr lang="en-US" sz="2400" dirty="0">
              <a:solidFill>
                <a:srgbClr val="FFFF00"/>
              </a:solidFill>
            </a:endParaRPr>
          </a:p>
        </p:txBody>
      </p:sp>
      <p:sp>
        <p:nvSpPr>
          <p:cNvPr id="3" name="Rectangle 2"/>
          <p:cNvSpPr/>
          <p:nvPr/>
        </p:nvSpPr>
        <p:spPr>
          <a:xfrm>
            <a:off x="990600" y="34636"/>
            <a:ext cx="7239000" cy="523220"/>
          </a:xfrm>
          <a:prstGeom prst="rect">
            <a:avLst/>
          </a:prstGeom>
        </p:spPr>
        <p:txBody>
          <a:bodyPr wrap="square">
            <a:spAutoFit/>
          </a:bodyPr>
          <a:lstStyle/>
          <a:p>
            <a:pPr lvl="0" algn="ctr"/>
            <a:r>
              <a:rPr lang="en-US" sz="2800" b="1" dirty="0">
                <a:solidFill>
                  <a:prstClr val="black"/>
                </a:solidFill>
              </a:rPr>
              <a:t>Key Takeaways: Impact of the Changes</a:t>
            </a:r>
          </a:p>
        </p:txBody>
      </p:sp>
    </p:spTree>
    <p:extLst>
      <p:ext uri="{BB962C8B-B14F-4D97-AF65-F5344CB8AC3E}">
        <p14:creationId xmlns:p14="http://schemas.microsoft.com/office/powerpoint/2010/main" val="367774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51436" cy="769441"/>
          </a:xfrm>
          <a:prstGeom prst="rect">
            <a:avLst/>
          </a:prstGeom>
        </p:spPr>
        <p:txBody>
          <a:bodyPr wrap="square">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3" name="Rectangle 2"/>
          <p:cNvSpPr/>
          <p:nvPr/>
        </p:nvSpPr>
        <p:spPr>
          <a:xfrm>
            <a:off x="1" y="2890391"/>
            <a:ext cx="9144000" cy="538609"/>
          </a:xfrm>
          <a:prstGeom prst="rect">
            <a:avLst/>
          </a:prstGeom>
        </p:spPr>
        <p:txBody>
          <a:bodyPr wrap="square">
            <a:spAutoFit/>
          </a:bodyPr>
          <a:lstStyle/>
          <a:p>
            <a:pPr algn="ctr"/>
            <a:r>
              <a:rPr lang="en-US" sz="2900" b="1" dirty="0"/>
              <a:t>QUESTIONS?</a:t>
            </a:r>
          </a:p>
        </p:txBody>
      </p:sp>
    </p:spTree>
    <p:extLst>
      <p:ext uri="{BB962C8B-B14F-4D97-AF65-F5344CB8AC3E}">
        <p14:creationId xmlns:p14="http://schemas.microsoft.com/office/powerpoint/2010/main" val="239586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9829800" cy="5093702"/>
          </a:xfrm>
          <a:prstGeom prst="rect">
            <a:avLst/>
          </a:prstGeom>
        </p:spPr>
        <p:txBody>
          <a:bodyPr wrap="square">
            <a:spAutoFit/>
          </a:bodyPr>
          <a:lstStyle/>
          <a:p>
            <a:pPr marL="342900" indent="-342900">
              <a:buFont typeface="Arial" panose="020B0604020202020204" pitchFamily="34" charset="0"/>
              <a:buChar char="•"/>
            </a:pPr>
            <a:r>
              <a:rPr lang="en-US" sz="2500" dirty="0"/>
              <a:t>Background </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Statutory (FY20 NDAA) and DoD Policy Changes</a:t>
            </a:r>
          </a:p>
          <a:p>
            <a:endParaRPr lang="en-US" sz="2500" dirty="0"/>
          </a:p>
          <a:p>
            <a:pPr marL="342900" indent="-342900">
              <a:buFont typeface="Arial" panose="020B0604020202020204" pitchFamily="34" charset="0"/>
              <a:buChar char="•"/>
            </a:pPr>
            <a:r>
              <a:rPr lang="en-US" sz="2500" dirty="0"/>
              <a:t>AD 2023-03,  Army Adverse Information Program (AAIP)</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AR 15-6 Investigations and AAIP</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Due Process for Officers and Legal Review </a:t>
            </a:r>
          </a:p>
          <a:p>
            <a:endParaRPr lang="en-US" sz="2500" dirty="0"/>
          </a:p>
          <a:p>
            <a:pPr marL="342900" indent="-342900">
              <a:buFont typeface="Arial" panose="020B0604020202020204" pitchFamily="34" charset="0"/>
              <a:buChar char="•"/>
            </a:pPr>
            <a:r>
              <a:rPr lang="en-US" sz="2500" dirty="0"/>
              <a:t>Vignettes</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Key Takeaways: Impact of the Changes</a:t>
            </a:r>
          </a:p>
        </p:txBody>
      </p:sp>
      <p:sp>
        <p:nvSpPr>
          <p:cNvPr id="3" name="Rectangle 2"/>
          <p:cNvSpPr/>
          <p:nvPr/>
        </p:nvSpPr>
        <p:spPr>
          <a:xfrm>
            <a:off x="3601462" y="-76200"/>
            <a:ext cx="1973617" cy="677108"/>
          </a:xfrm>
          <a:prstGeom prst="rect">
            <a:avLst/>
          </a:prstGeom>
        </p:spPr>
        <p:txBody>
          <a:bodyPr wrap="none">
            <a:spAutoFit/>
          </a:bodyPr>
          <a:lstStyle/>
          <a:p>
            <a:r>
              <a:rPr lang="en-US" sz="3800" b="1" dirty="0"/>
              <a:t>Agenda</a:t>
            </a:r>
          </a:p>
        </p:txBody>
      </p:sp>
    </p:spTree>
    <p:extLst>
      <p:ext uri="{BB962C8B-B14F-4D97-AF65-F5344CB8AC3E}">
        <p14:creationId xmlns:p14="http://schemas.microsoft.com/office/powerpoint/2010/main" val="305579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1735"/>
            <a:ext cx="127254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Promotion Screening before FY20 NDAA</a:t>
            </a:r>
            <a:endParaRPr kumimoji="0" lang="en-US" sz="25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140270" y="1295400"/>
            <a:ext cx="8863459" cy="505523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Arial"/>
                <a:ea typeface="+mn-ea"/>
                <a:cs typeface="+mn-cs"/>
              </a:rPr>
              <a:t>O-6 and below PSBs</a:t>
            </a:r>
            <a:r>
              <a:rPr kumimoji="0" lang="en-US" sz="2400" b="0" i="0" u="none" strike="noStrike" kern="1200" cap="none" spc="0" normalizeH="0" baseline="0" noProof="0" dirty="0">
                <a:ln>
                  <a:noFill/>
                </a:ln>
                <a:solidFill>
                  <a:prstClr val="black"/>
                </a:solidFill>
                <a:effectLst/>
                <a:uLnTx/>
                <a:uFillTx/>
                <a:latin typeface="Arial"/>
                <a:ea typeface="+mn-ea"/>
                <a:cs typeface="+mn-cs"/>
              </a:rPr>
              <a:t> reviewed Performance AMHRR section only. Beginning in 2015, </a:t>
            </a:r>
            <a:r>
              <a:rPr lang="en-US" sz="2400" dirty="0">
                <a:solidFill>
                  <a:prstClr val="black"/>
                </a:solidFill>
                <a:latin typeface="Arial"/>
              </a:rPr>
              <a:t>HQDA added p</a:t>
            </a:r>
            <a:r>
              <a:rPr kumimoji="0" lang="en-US" sz="2400" b="0" i="0" u="none" strike="noStrike" kern="1200" cap="none" spc="0" normalizeH="0" baseline="0" noProof="0" dirty="0" err="1">
                <a:ln>
                  <a:noFill/>
                </a:ln>
                <a:solidFill>
                  <a:prstClr val="black"/>
                </a:solidFill>
                <a:effectLst/>
                <a:uLnTx/>
                <a:uFillTx/>
                <a:latin typeface="Arial"/>
                <a:ea typeface="+mn-ea"/>
                <a:cs typeface="+mn-cs"/>
              </a:rPr>
              <a:t>ost</a:t>
            </a:r>
            <a:r>
              <a:rPr kumimoji="0" lang="en-US" sz="2400" b="0" i="0" u="none" strike="noStrike" kern="1200" cap="none" spc="0" normalizeH="0" baseline="0" noProof="0" dirty="0">
                <a:ln>
                  <a:noFill/>
                </a:ln>
                <a:solidFill>
                  <a:prstClr val="black"/>
                </a:solidFill>
                <a:effectLst/>
                <a:uLnTx/>
                <a:uFillTx/>
                <a:latin typeface="Arial"/>
                <a:ea typeface="+mn-ea"/>
                <a:cs typeface="+mn-cs"/>
              </a:rPr>
              <a:t>-board scrubs of all recommended officers’ Restricted AMHRR section, plus law enforcement and IG records. If there was adverse information, the officer would be sent to an advisory Promotion Review Board (PRB).</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Arial"/>
            </a:endParaRPr>
          </a:p>
          <a:p>
            <a:pPr marL="176213" indent="-176213">
              <a:buFont typeface="Arial" panose="020B0604020202020204" pitchFamily="34" charset="0"/>
              <a:buChar char="•"/>
              <a:defRPr/>
            </a:pPr>
            <a:r>
              <a:rPr kumimoji="0" lang="en-US" sz="2400" b="0" i="0" u="sng" strike="noStrike" kern="1200" cap="none" spc="0" normalizeH="0" baseline="0" noProof="0" dirty="0">
                <a:ln>
                  <a:noFill/>
                </a:ln>
                <a:solidFill>
                  <a:prstClr val="black"/>
                </a:solidFill>
                <a:effectLst/>
                <a:uLnTx/>
                <a:uFillTx/>
                <a:latin typeface="Arial"/>
                <a:ea typeface="+mn-ea"/>
                <a:cs typeface="+mn-cs"/>
              </a:rPr>
              <a:t>GO PSBs</a:t>
            </a:r>
            <a:r>
              <a:rPr kumimoji="0" lang="en-US" sz="2400" b="0" i="0" u="none" strike="noStrike" kern="1200" cap="none" spc="0" normalizeH="0" baseline="0" noProof="0" dirty="0">
                <a:ln>
                  <a:noFill/>
                </a:ln>
                <a:solidFill>
                  <a:prstClr val="black"/>
                </a:solidFill>
                <a:effectLst/>
                <a:uLnTx/>
                <a:uFillTx/>
                <a:latin typeface="Arial"/>
                <a:ea typeface="+mn-ea"/>
                <a:cs typeface="+mn-cs"/>
              </a:rPr>
              <a:t> reviewed Performance and Restricted AMHRR sections and summaries of </a:t>
            </a:r>
            <a:r>
              <a:rPr kumimoji="0" lang="en-US" sz="2400" b="1" i="0" u="none" strike="noStrike" kern="1200" cap="none" spc="0" normalizeH="0" baseline="0" noProof="0" dirty="0">
                <a:ln>
                  <a:noFill/>
                </a:ln>
                <a:solidFill>
                  <a:prstClr val="black"/>
                </a:solidFill>
                <a:effectLst/>
                <a:uLnTx/>
                <a:uFillTx/>
                <a:latin typeface="Arial"/>
                <a:ea typeface="+mn-ea"/>
                <a:cs typeface="+mn-cs"/>
              </a:rPr>
              <a:t>adverse information </a:t>
            </a:r>
            <a:r>
              <a:rPr kumimoji="0" lang="en-US" sz="2400" b="0" i="0" u="none" strike="noStrike" kern="1200" cap="none" spc="0" normalizeH="0" baseline="0" noProof="0" dirty="0">
                <a:ln>
                  <a:noFill/>
                </a:ln>
                <a:solidFill>
                  <a:prstClr val="black"/>
                </a:solidFill>
                <a:effectLst/>
                <a:uLnTx/>
                <a:uFillTx/>
                <a:latin typeface="Arial"/>
                <a:ea typeface="+mn-ea"/>
                <a:cs typeface="+mn-cs"/>
              </a:rPr>
              <a:t>contained in law enforcement, IG, and command investigations.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698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3" y="838200"/>
            <a:ext cx="8915400" cy="4801314"/>
          </a:xfrm>
          <a:prstGeom prst="rect">
            <a:avLst/>
          </a:prstGeom>
        </p:spPr>
        <p:txBody>
          <a:bodyPr wrap="square">
            <a:spAutoFit/>
          </a:bodyPr>
          <a:lstStyle/>
          <a:p>
            <a:pPr lvl="0">
              <a:defRPr/>
            </a:pPr>
            <a:r>
              <a:rPr lang="en-US" b="1" dirty="0"/>
              <a:t>Adverse information is defined in Department of Defense Instruction (</a:t>
            </a:r>
            <a:r>
              <a:rPr lang="en-US" b="1" dirty="0" err="1"/>
              <a:t>DoDI</a:t>
            </a:r>
            <a:r>
              <a:rPr lang="en-US" b="1" dirty="0"/>
              <a:t>) 1320.04, enclosure 4, and includes any substantiated adverse finding or conclusion from an officially documented investigation or inquiry or any other credible information of an adverse nature. </a:t>
            </a:r>
          </a:p>
          <a:p>
            <a:pPr lvl="0">
              <a:defRPr/>
            </a:pPr>
            <a:endParaRPr lang="en-US" sz="1200" b="1" dirty="0"/>
          </a:p>
          <a:p>
            <a:pPr lvl="0">
              <a:defRPr/>
            </a:pPr>
            <a:r>
              <a:rPr lang="en-US" b="1" dirty="0"/>
              <a:t>To be credible, the information must be resolved and supported by a preponderance of the evidence.</a:t>
            </a:r>
          </a:p>
          <a:p>
            <a:pPr lvl="0">
              <a:defRPr/>
            </a:pPr>
            <a:endParaRPr lang="en-US" sz="1200" b="1" dirty="0"/>
          </a:p>
          <a:p>
            <a:pPr lvl="0">
              <a:defRPr/>
            </a:pPr>
            <a:r>
              <a:rPr lang="en-US" b="1" dirty="0"/>
              <a:t>To be adverse, the information must be derogatory, unfavorable, or of a nature that reflects clearly unacceptable conduct, integrity, or judgment on the part of the individual.</a:t>
            </a:r>
            <a:endParaRPr lang="en-US" b="1" dirty="0">
              <a:cs typeface="Arial" panose="020B0604020202020204" pitchFamily="34" charset="0"/>
            </a:endParaRPr>
          </a:p>
          <a:p>
            <a:pPr lvl="0">
              <a:defRPr/>
            </a:pPr>
            <a:endParaRPr lang="en-US" sz="1200" dirty="0">
              <a:cs typeface="Arial" panose="020B0604020202020204" pitchFamily="34" charset="0"/>
            </a:endParaRPr>
          </a:p>
          <a:p>
            <a:pPr marL="0" lvl="1">
              <a:tabLst>
                <a:tab pos="692150" algn="l"/>
              </a:tabLst>
              <a:defRPr/>
            </a:pPr>
            <a:r>
              <a:rPr lang="en-US" b="1" dirty="0">
                <a:cs typeface="Arial" panose="020B0604020202020204" pitchFamily="34" charset="0"/>
              </a:rPr>
              <a:t>Only exceptions:</a:t>
            </a:r>
          </a:p>
          <a:p>
            <a:pPr marL="274320" lvl="2">
              <a:buFont typeface="Arial" panose="020B0604020202020204" pitchFamily="34" charset="0"/>
              <a:buChar char="•"/>
              <a:tabLst>
                <a:tab pos="692150" algn="l"/>
              </a:tabLst>
              <a:defRPr/>
            </a:pPr>
            <a:r>
              <a:rPr lang="en-US" dirty="0">
                <a:cs typeface="Arial" panose="020B0604020202020204" pitchFamily="34" charset="0"/>
              </a:rPr>
              <a:t>Minor traffic offenses not requiring a court hearing;</a:t>
            </a:r>
          </a:p>
          <a:p>
            <a:pPr marL="274320" lvl="2">
              <a:buFont typeface="Arial" panose="020B0604020202020204" pitchFamily="34" charset="0"/>
              <a:buChar char="•"/>
              <a:tabLst>
                <a:tab pos="692150" algn="l"/>
              </a:tabLst>
              <a:defRPr/>
            </a:pPr>
            <a:r>
              <a:rPr lang="en-US" dirty="0">
                <a:cs typeface="Arial" panose="020B0604020202020204" pitchFamily="34" charset="0"/>
              </a:rPr>
              <a:t>Certain minor infractions without negative effect on individuals/GO&amp;D (see DoDI)</a:t>
            </a:r>
          </a:p>
          <a:p>
            <a:pPr marL="274320" lvl="2">
              <a:buFont typeface="Arial" panose="020B0604020202020204" pitchFamily="34" charset="0"/>
              <a:buChar char="•"/>
              <a:tabLst>
                <a:tab pos="692150" algn="l"/>
              </a:tabLst>
              <a:defRPr/>
            </a:pPr>
            <a:r>
              <a:rPr lang="en-US" dirty="0">
                <a:cs typeface="Arial" panose="020B0604020202020204" pitchFamily="34" charset="0"/>
              </a:rPr>
              <a:t>Older than 10 years (from date of finding), unless punishable by more than 1 year confinement + punitive discharge; and </a:t>
            </a:r>
          </a:p>
          <a:p>
            <a:pPr marL="274320" lvl="2">
              <a:buFont typeface="Arial" panose="020B0604020202020204" pitchFamily="34" charset="0"/>
              <a:buChar char="•"/>
              <a:tabLst>
                <a:tab pos="692150" algn="l"/>
              </a:tabLst>
              <a:defRPr/>
            </a:pPr>
            <a:r>
              <a:rPr lang="en-US" dirty="0">
                <a:cs typeface="Arial" panose="020B0604020202020204" pitchFamily="34" charset="0"/>
              </a:rPr>
              <a:t>Info previously considered by Senate, unless considered for General Officer (GO).</a:t>
            </a:r>
          </a:p>
        </p:txBody>
      </p:sp>
      <p:sp>
        <p:nvSpPr>
          <p:cNvPr id="3" name="Rectangle 2"/>
          <p:cNvSpPr/>
          <p:nvPr/>
        </p:nvSpPr>
        <p:spPr>
          <a:xfrm>
            <a:off x="381000" y="0"/>
            <a:ext cx="8686800" cy="523220"/>
          </a:xfrm>
          <a:prstGeom prst="rect">
            <a:avLst/>
          </a:prstGeom>
        </p:spPr>
        <p:txBody>
          <a:bodyPr wrap="square">
            <a:spAutoFit/>
          </a:bodyPr>
          <a:lstStyle/>
          <a:p>
            <a:pPr algn="ctr"/>
            <a:r>
              <a:rPr lang="en-US" sz="2800" b="1" kern="0" dirty="0">
                <a:latin typeface="Arial" panose="020B0604020202020204" pitchFamily="34" charset="0"/>
                <a:cs typeface="Arial" panose="020B0604020202020204" pitchFamily="34" charset="0"/>
              </a:rPr>
              <a:t>Background: What is Adverse Information?</a:t>
            </a:r>
            <a:endParaRPr lang="en-US" sz="2800" b="1" dirty="0"/>
          </a:p>
        </p:txBody>
      </p:sp>
    </p:spTree>
    <p:extLst>
      <p:ext uri="{BB962C8B-B14F-4D97-AF65-F5344CB8AC3E}">
        <p14:creationId xmlns:p14="http://schemas.microsoft.com/office/powerpoint/2010/main" val="428822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991600" cy="4708981"/>
          </a:xfrm>
          <a:prstGeom prst="rect">
            <a:avLst/>
          </a:prstGeom>
        </p:spPr>
        <p:txBody>
          <a:bodyPr wrap="square">
            <a:spAutoFit/>
          </a:bodyPr>
          <a:lstStyle/>
          <a:p>
            <a:pPr marL="742950" lvl="1" indent="-285750">
              <a:buFont typeface="Arial" panose="020B0604020202020204" pitchFamily="34" charset="0"/>
              <a:buChar char="•"/>
            </a:pPr>
            <a:r>
              <a:rPr lang="en-US" sz="2000" dirty="0"/>
              <a:t>AAIP was established by a Secretary of the Army Memorandum, 21 JUL 15, and later codified into Army Regulation (AR) 15-6, 1 APR 16.</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Substantiated Inspector General (IG) and law enforcement investigations already have centralized databases. The Army identified </a:t>
            </a:r>
            <a:r>
              <a:rPr lang="en-US" sz="2000" u="sng" dirty="0"/>
              <a:t>no similar system existed for administrative investigations</a:t>
            </a:r>
            <a:r>
              <a:rPr lang="en-US" sz="2000" dirty="0"/>
              <a:t>. </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AAIP was created to fill this gap, comply with statutory requirements in 10 U.S.C. § 615 (requiring the presentation of these adverse findings to GO PSBs), and serve as a centralized indexing system for adverse information concerning O-4s and above in administrative investigations. </a:t>
            </a:r>
          </a:p>
          <a:p>
            <a:pPr lvl="1"/>
            <a:endParaRPr lang="en-US" sz="2000" dirty="0"/>
          </a:p>
          <a:p>
            <a:pPr marL="742950" lvl="1" indent="-285750">
              <a:buFont typeface="Arial" panose="020B0604020202020204" pitchFamily="34" charset="0"/>
              <a:buChar char="•"/>
            </a:pPr>
            <a:r>
              <a:rPr lang="en-US" sz="2000" dirty="0"/>
              <a:t>Prior to the FY20 National Defense Authorization Act (NDAA), AAIP was only used for GO Promotion Selection Boards (PSB) in accordance with 10 U.S.C. § 615.  AAIP entries were </a:t>
            </a:r>
            <a:r>
              <a:rPr lang="en-US" sz="2000" u="sng" dirty="0"/>
              <a:t>not</a:t>
            </a:r>
            <a:r>
              <a:rPr lang="en-US" sz="2000" dirty="0"/>
              <a:t> seen by PSBs below GO.</a:t>
            </a:r>
          </a:p>
        </p:txBody>
      </p:sp>
      <p:sp>
        <p:nvSpPr>
          <p:cNvPr id="3" name="Rectangle 2"/>
          <p:cNvSpPr/>
          <p:nvPr/>
        </p:nvSpPr>
        <p:spPr>
          <a:xfrm>
            <a:off x="685800" y="10180"/>
            <a:ext cx="8229600" cy="523220"/>
          </a:xfrm>
          <a:prstGeom prst="rect">
            <a:avLst/>
          </a:prstGeom>
        </p:spPr>
        <p:txBody>
          <a:bodyPr wrap="square">
            <a:spAutoFit/>
          </a:bodyPr>
          <a:lstStyle/>
          <a:p>
            <a:pPr algn="ctr"/>
            <a:r>
              <a:rPr lang="en-US" sz="2800" b="1" dirty="0"/>
              <a:t>Background: History of AAIP </a:t>
            </a:r>
          </a:p>
        </p:txBody>
      </p:sp>
    </p:spTree>
    <p:extLst>
      <p:ext uri="{BB962C8B-B14F-4D97-AF65-F5344CB8AC3E}">
        <p14:creationId xmlns:p14="http://schemas.microsoft.com/office/powerpoint/2010/main" val="197887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5942" y="860631"/>
            <a:ext cx="8948057" cy="5638140"/>
          </a:xfrm>
        </p:spPr>
        <p:txBody>
          <a:bodyPr>
            <a:noAutofit/>
          </a:bodyPr>
          <a:lstStyle/>
          <a:p>
            <a:r>
              <a:rPr lang="en-US" sz="2400" dirty="0"/>
              <a:t>AMHRR – Derogatory information from restricted and performance sections  </a:t>
            </a:r>
          </a:p>
          <a:p>
            <a:endParaRPr lang="en-US" sz="2400" dirty="0"/>
          </a:p>
          <a:p>
            <a:r>
              <a:rPr lang="en-US" sz="2400" dirty="0"/>
              <a:t>CRC – Substantiated findings from CID and MP investigations</a:t>
            </a:r>
          </a:p>
          <a:p>
            <a:endParaRPr lang="en-US" sz="2400" dirty="0"/>
          </a:p>
          <a:p>
            <a:r>
              <a:rPr lang="en-US" sz="2400" dirty="0"/>
              <a:t>AAIP – Substantiated findings from AR 15-6 (command) investigations </a:t>
            </a:r>
          </a:p>
          <a:p>
            <a:endParaRPr lang="en-US" sz="2400" dirty="0"/>
          </a:p>
          <a:p>
            <a:r>
              <a:rPr lang="en-US" sz="2400" dirty="0"/>
              <a:t>IGARS – Substantiated findings from IG investigations </a:t>
            </a:r>
          </a:p>
          <a:p>
            <a:endParaRPr lang="en-US" sz="2400" dirty="0"/>
          </a:p>
          <a:p>
            <a:pPr marL="457200" lvl="1" indent="0">
              <a:buNone/>
            </a:pPr>
            <a:endParaRPr lang="en-US" sz="900" b="1" dirty="0">
              <a:solidFill>
                <a:schemeClr val="tx1"/>
              </a:solidFill>
              <a:effectLst/>
            </a:endParaRPr>
          </a:p>
        </p:txBody>
      </p:sp>
      <p:sp>
        <p:nvSpPr>
          <p:cNvPr id="4" name="Rectangle 3">
            <a:extLst>
              <a:ext uri="{FF2B5EF4-FFF2-40B4-BE49-F238E27FC236}">
                <a16:creationId xmlns:a16="http://schemas.microsoft.com/office/drawing/2014/main" id="{8C735674-5398-43DC-98B5-7B880441E3E7}"/>
              </a:ext>
            </a:extLst>
          </p:cNvPr>
          <p:cNvSpPr/>
          <p:nvPr/>
        </p:nvSpPr>
        <p:spPr>
          <a:xfrm>
            <a:off x="381000" y="0"/>
            <a:ext cx="8686800" cy="523220"/>
          </a:xfrm>
          <a:prstGeom prst="rect">
            <a:avLst/>
          </a:prstGeom>
        </p:spPr>
        <p:txBody>
          <a:bodyPr wrap="square">
            <a:spAutoFit/>
          </a:bodyPr>
          <a:lstStyle/>
          <a:p>
            <a:pPr algn="ctr"/>
            <a:r>
              <a:rPr lang="en-US" sz="2800" b="1" kern="0" dirty="0">
                <a:latin typeface="Arial" panose="020B0604020202020204" pitchFamily="34" charset="0"/>
                <a:cs typeface="Arial" panose="020B0604020202020204" pitchFamily="34" charset="0"/>
              </a:rPr>
              <a:t>Background: Sources of Adverse</a:t>
            </a:r>
            <a:endParaRPr lang="en-US" sz="2800" b="1" dirty="0"/>
          </a:p>
        </p:txBody>
      </p:sp>
    </p:spTree>
    <p:extLst>
      <p:ext uri="{BB962C8B-B14F-4D97-AF65-F5344CB8AC3E}">
        <p14:creationId xmlns:p14="http://schemas.microsoft.com/office/powerpoint/2010/main" val="52641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89886"/>
            <a:ext cx="8839200" cy="6055504"/>
          </a:xfrm>
          <a:prstGeom prst="rect">
            <a:avLst/>
          </a:prstGeom>
        </p:spPr>
        <p:txBody>
          <a:bodyPr wrap="square">
            <a:spAutoFit/>
          </a:bodyPr>
          <a:lstStyle/>
          <a:p>
            <a:pPr marL="214313" indent="-214313">
              <a:buFont typeface="Arial" panose="020B0604020202020204" pitchFamily="34" charset="0"/>
              <a:buChar char="•"/>
              <a:defRPr/>
            </a:pPr>
            <a:r>
              <a:rPr lang="en-US" sz="1900" dirty="0">
                <a:cs typeface="Arial" panose="020B0604020202020204" pitchFamily="34" charset="0"/>
              </a:rPr>
              <a:t>The FY20 NDAA, as implemented by DoDI 1320.14, expanded the pre-screening requirement from GO PSBs to PSBs recommending officers to </a:t>
            </a:r>
            <a:r>
              <a:rPr lang="en-US" sz="1900" b="1" u="sng" dirty="0">
                <a:cs typeface="Arial" panose="020B0604020202020204" pitchFamily="34" charset="0"/>
              </a:rPr>
              <a:t>MAJ and above in the RA, and COL and above in the Reserve Component (RC)</a:t>
            </a:r>
            <a:r>
              <a:rPr lang="en-US" sz="1900" dirty="0">
                <a:cs typeface="Arial" panose="020B0604020202020204" pitchFamily="34" charset="0"/>
              </a:rPr>
              <a:t>.</a:t>
            </a:r>
            <a:r>
              <a:rPr lang="en-US" sz="1900" b="1" dirty="0">
                <a:cs typeface="Arial" panose="020B0604020202020204" pitchFamily="34" charset="0"/>
              </a:rPr>
              <a:t> </a:t>
            </a:r>
            <a:r>
              <a:rPr lang="en-US" sz="1900" dirty="0">
                <a:cs typeface="Arial" panose="020B0604020202020204" pitchFamily="34" charset="0"/>
              </a:rPr>
              <a:t>PSBs to these ranks are hereafter referred to as “Statutory Boards.”</a:t>
            </a:r>
          </a:p>
          <a:p>
            <a:pPr>
              <a:defRPr/>
            </a:pPr>
            <a:endParaRPr lang="en-US" sz="1200" dirty="0">
              <a:cs typeface="Arial" panose="020B0604020202020204" pitchFamily="34" charset="0"/>
            </a:endParaRPr>
          </a:p>
          <a:p>
            <a:pPr marL="214313" indent="-214313">
              <a:buFont typeface="Arial" panose="020B0604020202020204" pitchFamily="34" charset="0"/>
              <a:buChar char="•"/>
              <a:defRPr/>
            </a:pPr>
            <a:r>
              <a:rPr lang="en-US" sz="1900" dirty="0">
                <a:cs typeface="Arial" panose="020B0604020202020204" pitchFamily="34" charset="0"/>
              </a:rPr>
              <a:t>After the FY20 NDAA implementation, Statutory Boards are now run like GO PSBs before the FY20 NDAA and are required to be provided:</a:t>
            </a:r>
          </a:p>
          <a:p>
            <a:pPr>
              <a:defRPr/>
            </a:pPr>
            <a:endParaRPr lang="en-US" sz="1200" dirty="0">
              <a:cs typeface="Arial" panose="020B0604020202020204" pitchFamily="34" charset="0"/>
            </a:endParaRPr>
          </a:p>
          <a:p>
            <a:pPr marL="671513" lvl="1" indent="-436563">
              <a:buFont typeface="Arial" panose="020B0604020202020204" pitchFamily="34" charset="0"/>
              <a:buChar char="•"/>
              <a:defRPr/>
            </a:pPr>
            <a:r>
              <a:rPr lang="en-US" sz="1900" dirty="0">
                <a:cs typeface="Arial" panose="020B0604020202020204" pitchFamily="34" charset="0"/>
              </a:rPr>
              <a:t>All adverse information in the officer’s “Performance” and “Restricted” sections of the AMHRR.</a:t>
            </a:r>
          </a:p>
          <a:p>
            <a:pPr marL="234950" lvl="1">
              <a:defRPr/>
            </a:pPr>
            <a:endParaRPr lang="en-US" sz="1200" dirty="0">
              <a:cs typeface="Arial" panose="020B0604020202020204" pitchFamily="34" charset="0"/>
            </a:endParaRPr>
          </a:p>
          <a:p>
            <a:pPr marL="671513" lvl="1" indent="-436563">
              <a:buFont typeface="Arial" panose="020B0604020202020204" pitchFamily="34" charset="0"/>
              <a:buChar char="•"/>
              <a:defRPr/>
            </a:pPr>
            <a:r>
              <a:rPr lang="en-US" sz="1900" dirty="0">
                <a:cs typeface="Arial" panose="020B0604020202020204" pitchFamily="34" charset="0"/>
              </a:rPr>
              <a:t>Adverse information attributable to the officer as a result of an official  investigation (administrative, IG, or law enforcement investigation)</a:t>
            </a:r>
            <a:r>
              <a:rPr lang="en-US" sz="1900" dirty="0"/>
              <a:t>.</a:t>
            </a:r>
          </a:p>
          <a:p>
            <a:pPr marL="234950" lvl="1">
              <a:defRPr/>
            </a:pPr>
            <a:endParaRPr lang="en-US" sz="1200" dirty="0"/>
          </a:p>
          <a:p>
            <a:pPr marL="1128713" lvl="2" indent="-436563">
              <a:buFont typeface="Arial" panose="020B0604020202020204" pitchFamily="34" charset="0"/>
              <a:buChar char="•"/>
              <a:defRPr/>
            </a:pPr>
            <a:r>
              <a:rPr lang="en-US" sz="1900" dirty="0"/>
              <a:t>Adverse information from the investigation is summarized using a standard board template.  The summary receives a legal review, is served on the officer for rebuttal, and provided to the statutory board.</a:t>
            </a:r>
          </a:p>
          <a:p>
            <a:pPr marL="234950" lvl="1">
              <a:defRPr/>
            </a:pPr>
            <a:endParaRPr lang="en-US" sz="1850" dirty="0"/>
          </a:p>
          <a:p>
            <a:pPr marL="234950" lvl="1">
              <a:defRPr/>
            </a:pPr>
            <a:endParaRPr lang="en-US" sz="1900" dirty="0">
              <a:cs typeface="Arial" panose="020B0604020202020204" pitchFamily="34" charset="0"/>
            </a:endParaRPr>
          </a:p>
          <a:p>
            <a:pPr>
              <a:defRPr/>
            </a:pPr>
            <a:endParaRPr lang="en-US" sz="1900" dirty="0">
              <a:cs typeface="Arial" panose="020B0604020202020204" pitchFamily="34" charset="0"/>
            </a:endParaRPr>
          </a:p>
          <a:p>
            <a:pPr marL="671513" lvl="1" indent="-436563">
              <a:buFont typeface="Arial" panose="020B0604020202020204" pitchFamily="34" charset="0"/>
              <a:buChar char="•"/>
              <a:defRPr/>
            </a:pPr>
            <a:endParaRPr lang="en-US" dirty="0">
              <a:cs typeface="Arial" panose="020B0604020202020204" pitchFamily="34" charset="0"/>
            </a:endParaRPr>
          </a:p>
          <a:p>
            <a:pPr>
              <a:defRPr/>
            </a:pPr>
            <a:endParaRPr lang="en-US" dirty="0">
              <a:cs typeface="Arial" panose="020B0604020202020204" pitchFamily="34" charset="0"/>
            </a:endParaRPr>
          </a:p>
        </p:txBody>
      </p:sp>
      <p:sp>
        <p:nvSpPr>
          <p:cNvPr id="3" name="Rectangle 2"/>
          <p:cNvSpPr/>
          <p:nvPr/>
        </p:nvSpPr>
        <p:spPr>
          <a:xfrm>
            <a:off x="133350" y="0"/>
            <a:ext cx="9010650" cy="523220"/>
          </a:xfrm>
          <a:prstGeom prst="rect">
            <a:avLst/>
          </a:prstGeom>
        </p:spPr>
        <p:txBody>
          <a:bodyPr wrap="square">
            <a:spAutoFit/>
          </a:bodyPr>
          <a:lstStyle/>
          <a:p>
            <a:pPr algn="ctr"/>
            <a:r>
              <a:rPr lang="en-US" sz="2800" b="1" dirty="0"/>
              <a:t>Changes in Law after FY20 NDAA </a:t>
            </a:r>
          </a:p>
        </p:txBody>
      </p:sp>
    </p:spTree>
    <p:extLst>
      <p:ext uri="{BB962C8B-B14F-4D97-AF65-F5344CB8AC3E}">
        <p14:creationId xmlns:p14="http://schemas.microsoft.com/office/powerpoint/2010/main" val="357045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89886"/>
            <a:ext cx="8839200" cy="3854901"/>
          </a:xfrm>
          <a:prstGeom prst="rect">
            <a:avLst/>
          </a:prstGeom>
        </p:spPr>
        <p:txBody>
          <a:bodyPr wrap="square">
            <a:spAutoFit/>
          </a:bodyPr>
          <a:lstStyle/>
          <a:p>
            <a:pPr marL="214313" indent="-214313">
              <a:buFont typeface="Arial" panose="020B0604020202020204" pitchFamily="34" charset="0"/>
              <a:buChar char="•"/>
              <a:defRPr/>
            </a:pPr>
            <a:r>
              <a:rPr lang="en-US" sz="1900" dirty="0">
                <a:cs typeface="Arial" panose="020B0604020202020204" pitchFamily="34" charset="0"/>
              </a:rPr>
              <a:t>On 20 May 2021, the Secretary of Defense (Sec Def) expanded the robust adverse information review and Special Selection Review Board requirements for boards convened under 10 U.S.C. §§ 611 and 14101 “to all other officer selection boards and processes, O-8 and below, that result in a nomination or appointment recommendation to the Office of the Secretary of Defense.”</a:t>
            </a:r>
          </a:p>
          <a:p>
            <a:pPr marL="214313" indent="-214313">
              <a:buFont typeface="Arial" panose="020B0604020202020204" pitchFamily="34" charset="0"/>
              <a:buChar char="•"/>
              <a:defRPr/>
            </a:pPr>
            <a:endParaRPr lang="en-US" sz="1900" dirty="0">
              <a:cs typeface="Arial" panose="020B0604020202020204" pitchFamily="34" charset="0"/>
            </a:endParaRPr>
          </a:p>
          <a:p>
            <a:pPr marL="214313" indent="-214313">
              <a:buFont typeface="Arial" panose="020B0604020202020204" pitchFamily="34" charset="0"/>
              <a:buChar char="•"/>
              <a:defRPr/>
            </a:pPr>
            <a:r>
              <a:rPr lang="en-US" sz="1900" dirty="0">
                <a:cs typeface="Arial" panose="020B0604020202020204" pitchFamily="34" charset="0"/>
              </a:rPr>
              <a:t>Sec Def directed immediate use of those procedures and updates to the next revision of DoD Instructions (DoDI) 1320.04 and 1320.14.</a:t>
            </a:r>
          </a:p>
          <a:p>
            <a:pPr marL="214313" indent="-214313">
              <a:buFont typeface="Arial" panose="020B0604020202020204" pitchFamily="34" charset="0"/>
              <a:buChar char="•"/>
              <a:defRPr/>
            </a:pPr>
            <a:endParaRPr lang="en-US" sz="1850" dirty="0"/>
          </a:p>
          <a:p>
            <a:pPr marL="214313" indent="-214313">
              <a:buFont typeface="Arial" panose="020B0604020202020204" pitchFamily="34" charset="0"/>
              <a:buChar char="•"/>
              <a:defRPr/>
            </a:pPr>
            <a:r>
              <a:rPr lang="en-US" sz="1850" dirty="0"/>
              <a:t>On 29 June 2022, the CSA acting through the DCS, G-1 directed changes to Command Select List post board screening procedures that added AAIP screening to law enforcement and DA Inspector General post-board adverse screening processes for CSL selection boards.</a:t>
            </a:r>
          </a:p>
        </p:txBody>
      </p:sp>
      <p:sp>
        <p:nvSpPr>
          <p:cNvPr id="3" name="Rectangle 2"/>
          <p:cNvSpPr/>
          <p:nvPr/>
        </p:nvSpPr>
        <p:spPr>
          <a:xfrm>
            <a:off x="0" y="0"/>
            <a:ext cx="9144000" cy="523220"/>
          </a:xfrm>
          <a:prstGeom prst="rect">
            <a:avLst/>
          </a:prstGeom>
        </p:spPr>
        <p:txBody>
          <a:bodyPr wrap="square">
            <a:spAutoFit/>
          </a:bodyPr>
          <a:lstStyle/>
          <a:p>
            <a:pPr algn="ctr"/>
            <a:r>
              <a:rPr lang="en-US" sz="2800" b="1" dirty="0"/>
              <a:t>Changes in Policy after FY20 NDAA</a:t>
            </a:r>
          </a:p>
        </p:txBody>
      </p:sp>
    </p:spTree>
    <p:extLst>
      <p:ext uri="{BB962C8B-B14F-4D97-AF65-F5344CB8AC3E}">
        <p14:creationId xmlns:p14="http://schemas.microsoft.com/office/powerpoint/2010/main" val="2033735003"/>
      </p:ext>
    </p:extLst>
  </p:cSld>
  <p:clrMapOvr>
    <a:masterClrMapping/>
  </p:clrMapOvr>
</p:sld>
</file>

<file path=ppt/theme/theme1.xml><?xml version="1.0" encoding="utf-8"?>
<a:theme xmlns:a="http://schemas.openxmlformats.org/drawingml/2006/main" name="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29965</TotalTime>
  <Words>4201</Words>
  <Application>Microsoft Office PowerPoint</Application>
  <PresentationFormat>On-screen Show (4:3)</PresentationFormat>
  <Paragraphs>308</Paragraphs>
  <Slides>24</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Tahoma</vt:lpstr>
      <vt:lpstr>Wingdings</vt:lpstr>
      <vt:lpstr>17_Default Design</vt:lpstr>
      <vt:lpstr>18_Default Design</vt:lpstr>
      <vt:lpstr>  Screening of Adverse Information for Officer Promotions, and Army Directive 2023-03, Army Adverse Information Program (AAIP)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United States Army</dc:creator>
  <cp:lastModifiedBy>Geisinger, Emily E LTC USARMY HQDA OTJAG (USA)</cp:lastModifiedBy>
  <cp:revision>1169</cp:revision>
  <cp:lastPrinted>2023-03-01T21:13:30Z</cp:lastPrinted>
  <dcterms:created xsi:type="dcterms:W3CDTF">2014-03-24T20:10:33Z</dcterms:created>
  <dcterms:modified xsi:type="dcterms:W3CDTF">2023-03-24T14:03:17Z</dcterms:modified>
</cp:coreProperties>
</file>